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98" r:id="rId2"/>
    <p:sldId id="256" r:id="rId3"/>
    <p:sldId id="469" r:id="rId4"/>
    <p:sldId id="471" r:id="rId5"/>
    <p:sldId id="475" r:id="rId6"/>
    <p:sldId id="476" r:id="rId7"/>
    <p:sldId id="477" r:id="rId8"/>
    <p:sldId id="478" r:id="rId9"/>
    <p:sldId id="479" r:id="rId10"/>
    <p:sldId id="480" r:id="rId11"/>
    <p:sldId id="481" r:id="rId12"/>
    <p:sldId id="486" r:id="rId13"/>
    <p:sldId id="485" r:id="rId14"/>
    <p:sldId id="484" r:id="rId15"/>
    <p:sldId id="483" r:id="rId16"/>
    <p:sldId id="492" r:id="rId17"/>
    <p:sldId id="496" r:id="rId18"/>
    <p:sldId id="495" r:id="rId19"/>
    <p:sldId id="494" r:id="rId20"/>
    <p:sldId id="493" r:id="rId21"/>
    <p:sldId id="499" r:id="rId22"/>
    <p:sldId id="497" r:id="rId23"/>
    <p:sldId id="502"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115" d="100"/>
          <a:sy n="115" d="100"/>
        </p:scale>
        <p:origin x="-102" y="-3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manualLayout>
          <c:layoutTarget val="inner"/>
          <c:xMode val="edge"/>
          <c:yMode val="edge"/>
          <c:x val="5.3219477176256254E-2"/>
          <c:y val="4.8692520235898408E-2"/>
          <c:w val="0.92701589384660255"/>
          <c:h val="0.86432235743259356"/>
        </c:manualLayout>
      </c:layout>
      <c:barChart>
        <c:barDir val="col"/>
        <c:grouping val="stacked"/>
        <c:varyColors val="0"/>
        <c:ser>
          <c:idx val="0"/>
          <c:order val="0"/>
          <c:tx>
            <c:strRef>
              <c:f>Tabelle1!$B$1</c:f>
              <c:strCache>
                <c:ptCount val="1"/>
                <c:pt idx="0">
                  <c:v>Datenreihe 1</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Tabelle1!$A$2:$A$5</c:f>
              <c:numCache>
                <c:formatCode>General</c:formatCode>
                <c:ptCount val="4"/>
                <c:pt idx="0">
                  <c:v>1900</c:v>
                </c:pt>
                <c:pt idx="2">
                  <c:v>2010</c:v>
                </c:pt>
              </c:numCache>
            </c:numRef>
          </c:cat>
          <c:val>
            <c:numRef>
              <c:f>Tabelle1!$B$2:$B$5</c:f>
              <c:numCache>
                <c:formatCode>General</c:formatCode>
                <c:ptCount val="4"/>
                <c:pt idx="0">
                  <c:v>100</c:v>
                </c:pt>
              </c:numCache>
            </c:numRef>
          </c:val>
          <c:extLst xmlns:c16r2="http://schemas.microsoft.com/office/drawing/2015/06/chart">
            <c:ext xmlns:c16="http://schemas.microsoft.com/office/drawing/2014/chart" uri="{C3380CC4-5D6E-409C-BE32-E72D297353CC}">
              <c16:uniqueId val="{00000000-0402-4571-A8BA-3176A7794B52}"/>
            </c:ext>
          </c:extLst>
        </c:ser>
        <c:ser>
          <c:idx val="1"/>
          <c:order val="1"/>
          <c:tx>
            <c:strRef>
              <c:f>Tabelle1!$C$1</c:f>
              <c:strCache>
                <c:ptCount val="1"/>
                <c:pt idx="0">
                  <c:v>Datenreihe 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Tabelle1!$A$2:$A$5</c:f>
              <c:numCache>
                <c:formatCode>General</c:formatCode>
                <c:ptCount val="4"/>
                <c:pt idx="0">
                  <c:v>1900</c:v>
                </c:pt>
                <c:pt idx="2">
                  <c:v>2010</c:v>
                </c:pt>
              </c:numCache>
            </c:numRef>
          </c:cat>
          <c:val>
            <c:numRef>
              <c:f>Tabelle1!$C$2:$C$5</c:f>
              <c:numCache>
                <c:formatCode>General</c:formatCode>
                <c:ptCount val="4"/>
              </c:numCache>
            </c:numRef>
          </c:val>
          <c:extLst xmlns:c16r2="http://schemas.microsoft.com/office/drawing/2015/06/chart">
            <c:ext xmlns:c16="http://schemas.microsoft.com/office/drawing/2014/chart" uri="{C3380CC4-5D6E-409C-BE32-E72D297353CC}">
              <c16:uniqueId val="{00000001-0402-4571-A8BA-3176A7794B52}"/>
            </c:ext>
          </c:extLst>
        </c:ser>
        <c:ser>
          <c:idx val="2"/>
          <c:order val="2"/>
          <c:tx>
            <c:strRef>
              <c:f>Tabelle1!$D$1</c:f>
              <c:strCache>
                <c:ptCount val="1"/>
                <c:pt idx="0">
                  <c:v>Datenreihe 3</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Tabelle1!$A$2:$A$5</c:f>
              <c:numCache>
                <c:formatCode>General</c:formatCode>
                <c:ptCount val="4"/>
                <c:pt idx="0">
                  <c:v>1900</c:v>
                </c:pt>
                <c:pt idx="2">
                  <c:v>2010</c:v>
                </c:pt>
              </c:numCache>
            </c:numRef>
          </c:cat>
          <c:val>
            <c:numRef>
              <c:f>Tabelle1!$D$2:$D$5</c:f>
              <c:numCache>
                <c:formatCode>General</c:formatCode>
                <c:ptCount val="4"/>
                <c:pt idx="2">
                  <c:v>18</c:v>
                </c:pt>
              </c:numCache>
            </c:numRef>
          </c:val>
          <c:extLst xmlns:c16r2="http://schemas.microsoft.com/office/drawing/2015/06/chart">
            <c:ext xmlns:c16="http://schemas.microsoft.com/office/drawing/2014/chart" uri="{C3380CC4-5D6E-409C-BE32-E72D297353CC}">
              <c16:uniqueId val="{00000002-0402-4571-A8BA-3176A7794B52}"/>
            </c:ext>
          </c:extLst>
        </c:ser>
        <c:dLbls>
          <c:dLblPos val="ctr"/>
          <c:showLegendKey val="0"/>
          <c:showVal val="1"/>
          <c:showCatName val="0"/>
          <c:showSerName val="0"/>
          <c:showPercent val="0"/>
          <c:showBubbleSize val="0"/>
        </c:dLbls>
        <c:gapWidth val="79"/>
        <c:overlap val="100"/>
        <c:axId val="50292992"/>
        <c:axId val="33304576"/>
      </c:barChart>
      <c:catAx>
        <c:axId val="50292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de-DE"/>
          </a:p>
        </c:txPr>
        <c:crossAx val="33304576"/>
        <c:crosses val="autoZero"/>
        <c:auto val="1"/>
        <c:lblAlgn val="ctr"/>
        <c:lblOffset val="100"/>
        <c:noMultiLvlLbl val="0"/>
      </c:catAx>
      <c:valAx>
        <c:axId val="33304576"/>
        <c:scaling>
          <c:orientation val="minMax"/>
        </c:scaling>
        <c:delete val="1"/>
        <c:axPos val="l"/>
        <c:numFmt formatCode="General" sourceLinked="1"/>
        <c:majorTickMark val="none"/>
        <c:minorTickMark val="none"/>
        <c:tickLblPos val="nextTo"/>
        <c:crossAx val="502929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manualLayout>
          <c:layoutTarget val="inner"/>
          <c:xMode val="edge"/>
          <c:yMode val="edge"/>
          <c:x val="7.2984221175344116E-2"/>
          <c:y val="3.2249078042459883E-2"/>
          <c:w val="0.92701589384660255"/>
          <c:h val="0.86432235743259356"/>
        </c:manualLayout>
      </c:layout>
      <c:barChart>
        <c:barDir val="col"/>
        <c:grouping val="stacked"/>
        <c:varyColors val="0"/>
        <c:ser>
          <c:idx val="0"/>
          <c:order val="0"/>
          <c:tx>
            <c:strRef>
              <c:f>Tabelle1!$B$1</c:f>
              <c:strCache>
                <c:ptCount val="1"/>
                <c:pt idx="0">
                  <c:v>Datenreihe 1</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Tabelle1!$A$2:$A$5</c:f>
              <c:numCache>
                <c:formatCode>General</c:formatCode>
                <c:ptCount val="4"/>
                <c:pt idx="0">
                  <c:v>1900</c:v>
                </c:pt>
                <c:pt idx="2">
                  <c:v>2010</c:v>
                </c:pt>
              </c:numCache>
            </c:numRef>
          </c:cat>
          <c:val>
            <c:numRef>
              <c:f>Tabelle1!$B$2:$B$5</c:f>
              <c:numCache>
                <c:formatCode>General</c:formatCode>
                <c:ptCount val="4"/>
                <c:pt idx="0">
                  <c:v>100</c:v>
                </c:pt>
              </c:numCache>
            </c:numRef>
          </c:val>
          <c:extLst xmlns:c16r2="http://schemas.microsoft.com/office/drawing/2015/06/chart">
            <c:ext xmlns:c16="http://schemas.microsoft.com/office/drawing/2014/chart" uri="{C3380CC4-5D6E-409C-BE32-E72D297353CC}">
              <c16:uniqueId val="{00000000-4D4C-4E9C-83F9-95FFA144E4E4}"/>
            </c:ext>
          </c:extLst>
        </c:ser>
        <c:ser>
          <c:idx val="1"/>
          <c:order val="1"/>
          <c:tx>
            <c:strRef>
              <c:f>Tabelle1!$C$1</c:f>
              <c:strCache>
                <c:ptCount val="1"/>
                <c:pt idx="0">
                  <c:v>Datenreihe 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Tabelle1!$A$2:$A$5</c:f>
              <c:numCache>
                <c:formatCode>General</c:formatCode>
                <c:ptCount val="4"/>
                <c:pt idx="0">
                  <c:v>1900</c:v>
                </c:pt>
                <c:pt idx="2">
                  <c:v>2010</c:v>
                </c:pt>
              </c:numCache>
            </c:numRef>
          </c:cat>
          <c:val>
            <c:numRef>
              <c:f>Tabelle1!$C$2:$C$5</c:f>
              <c:numCache>
                <c:formatCode>General</c:formatCode>
                <c:ptCount val="4"/>
              </c:numCache>
            </c:numRef>
          </c:val>
          <c:extLst xmlns:c16r2="http://schemas.microsoft.com/office/drawing/2015/06/chart">
            <c:ext xmlns:c16="http://schemas.microsoft.com/office/drawing/2014/chart" uri="{C3380CC4-5D6E-409C-BE32-E72D297353CC}">
              <c16:uniqueId val="{00000001-4D4C-4E9C-83F9-95FFA144E4E4}"/>
            </c:ext>
          </c:extLst>
        </c:ser>
        <c:ser>
          <c:idx val="2"/>
          <c:order val="2"/>
          <c:tx>
            <c:strRef>
              <c:f>Tabelle1!$D$1</c:f>
              <c:strCache>
                <c:ptCount val="1"/>
                <c:pt idx="0">
                  <c:v>Datenreihe 3</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Tabelle1!$A$2:$A$5</c:f>
              <c:numCache>
                <c:formatCode>General</c:formatCode>
                <c:ptCount val="4"/>
                <c:pt idx="0">
                  <c:v>1900</c:v>
                </c:pt>
                <c:pt idx="2">
                  <c:v>2010</c:v>
                </c:pt>
              </c:numCache>
            </c:numRef>
          </c:cat>
          <c:val>
            <c:numRef>
              <c:f>Tabelle1!$D$2:$D$5</c:f>
              <c:numCache>
                <c:formatCode>General</c:formatCode>
                <c:ptCount val="4"/>
                <c:pt idx="2">
                  <c:v>5</c:v>
                </c:pt>
              </c:numCache>
            </c:numRef>
          </c:val>
          <c:extLst xmlns:c16r2="http://schemas.microsoft.com/office/drawing/2015/06/chart">
            <c:ext xmlns:c16="http://schemas.microsoft.com/office/drawing/2014/chart" uri="{C3380CC4-5D6E-409C-BE32-E72D297353CC}">
              <c16:uniqueId val="{00000002-4D4C-4E9C-83F9-95FFA144E4E4}"/>
            </c:ext>
          </c:extLst>
        </c:ser>
        <c:dLbls>
          <c:dLblPos val="ctr"/>
          <c:showLegendKey val="0"/>
          <c:showVal val="1"/>
          <c:showCatName val="0"/>
          <c:showSerName val="0"/>
          <c:showPercent val="0"/>
          <c:showBubbleSize val="0"/>
        </c:dLbls>
        <c:gapWidth val="79"/>
        <c:overlap val="100"/>
        <c:axId val="33348992"/>
        <c:axId val="37028992"/>
      </c:barChart>
      <c:catAx>
        <c:axId val="33348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de-DE"/>
          </a:p>
        </c:txPr>
        <c:crossAx val="37028992"/>
        <c:crosses val="autoZero"/>
        <c:auto val="1"/>
        <c:lblAlgn val="ctr"/>
        <c:lblOffset val="100"/>
        <c:noMultiLvlLbl val="0"/>
      </c:catAx>
      <c:valAx>
        <c:axId val="37028992"/>
        <c:scaling>
          <c:orientation val="minMax"/>
        </c:scaling>
        <c:delete val="1"/>
        <c:axPos val="l"/>
        <c:numFmt formatCode="General" sourceLinked="1"/>
        <c:majorTickMark val="none"/>
        <c:minorTickMark val="none"/>
        <c:tickLblPos val="nextTo"/>
        <c:crossAx val="333489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EA943-B867-46C1-94B6-68C47486F8DD}" type="datetimeFigureOut">
              <a:rPr lang="de-CH" smtClean="0"/>
              <a:t>16.04.2019</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22B9F-5DD1-4AA2-B3BA-CFAC9862C440}" type="slidenum">
              <a:rPr lang="de-CH" smtClean="0"/>
              <a:t>‹Nr.›</a:t>
            </a:fld>
            <a:endParaRPr lang="de-CH"/>
          </a:p>
        </p:txBody>
      </p:sp>
    </p:spTree>
    <p:extLst>
      <p:ext uri="{BB962C8B-B14F-4D97-AF65-F5344CB8AC3E}">
        <p14:creationId xmlns:p14="http://schemas.microsoft.com/office/powerpoint/2010/main" val="2396207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dirty="0">
              <a:latin typeface="Times"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5525AC-E76D-487D-B9A9-68AF95ED9A1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xmlns="" id="{55962A01-9378-4F99-8E23-E065143F31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xmlns="" id="{6C585C25-8B8E-41D8-83FF-1E68CF69A385}"/>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5" name="Fußzeilenplatzhalter 4">
            <a:extLst>
              <a:ext uri="{FF2B5EF4-FFF2-40B4-BE49-F238E27FC236}">
                <a16:creationId xmlns:a16="http://schemas.microsoft.com/office/drawing/2014/main" xmlns="" id="{BAC4740E-E2A8-42D3-A2E1-9CA7CB81372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849197BE-9071-41E4-A068-E17B3BCCDC8E}"/>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157597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BB55E18-CA47-43BF-A992-E89F80870043}"/>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xmlns="" id="{721F7444-CEA9-41DE-BDA7-F85C0C03142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91F2011C-55B4-4405-A424-A3771B6A7C75}"/>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5" name="Fußzeilenplatzhalter 4">
            <a:extLst>
              <a:ext uri="{FF2B5EF4-FFF2-40B4-BE49-F238E27FC236}">
                <a16:creationId xmlns:a16="http://schemas.microsoft.com/office/drawing/2014/main" xmlns="" id="{4D6C264F-C4CB-414D-BF30-594128733F3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D8C9970C-0E50-49D2-9D57-C64730270F6B}"/>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3144297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665532A9-B154-49D7-A288-C011470B278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xmlns="" id="{7B145143-DF3A-421C-B08C-441E30C4355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26A685EC-A362-4369-8364-EAB650240B90}"/>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5" name="Fußzeilenplatzhalter 4">
            <a:extLst>
              <a:ext uri="{FF2B5EF4-FFF2-40B4-BE49-F238E27FC236}">
                <a16:creationId xmlns:a16="http://schemas.microsoft.com/office/drawing/2014/main" xmlns="" id="{14224861-F663-4578-94CF-B17C1B86F25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035B025F-9C84-4441-92A6-500518E52DD9}"/>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261542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A8B817-E882-4D12-B675-06F90C4BE5F5}"/>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xmlns="" id="{997CC645-CF92-43EB-8817-451DD358E7D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4EC60FEE-D995-4E03-B404-96F1608827C5}"/>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5" name="Fußzeilenplatzhalter 4">
            <a:extLst>
              <a:ext uri="{FF2B5EF4-FFF2-40B4-BE49-F238E27FC236}">
                <a16:creationId xmlns:a16="http://schemas.microsoft.com/office/drawing/2014/main" xmlns="" id="{EE5B954D-2849-4C76-8DA7-A0243B27680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D8626320-EA01-4CE1-856A-3AD06868D03B}"/>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286144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0C70205-C07B-46BF-BFEC-313E0C596D5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xmlns="" id="{3FE47677-DAC6-4B6F-A1FC-D5C87554C5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0940D66B-8D70-47AB-8C7B-E9DA36BD410F}"/>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5" name="Fußzeilenplatzhalter 4">
            <a:extLst>
              <a:ext uri="{FF2B5EF4-FFF2-40B4-BE49-F238E27FC236}">
                <a16:creationId xmlns:a16="http://schemas.microsoft.com/office/drawing/2014/main" xmlns="" id="{447A8151-8594-4F72-9E8B-26685405045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xmlns="" id="{4F990D4A-DBA9-40E5-98E2-94F2B1F5E721}"/>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375058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327C35A-B1C3-4061-963B-6B4BCD287259}"/>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xmlns="" id="{D2E70B3C-5700-48E0-97C9-D7DABF1A231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xmlns="" id="{397B4335-41EC-4D39-855C-F0460D715C6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xmlns="" id="{A3913F57-8FF2-4B90-BFDE-BD86DA0D0DE7}"/>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6" name="Fußzeilenplatzhalter 5">
            <a:extLst>
              <a:ext uri="{FF2B5EF4-FFF2-40B4-BE49-F238E27FC236}">
                <a16:creationId xmlns:a16="http://schemas.microsoft.com/office/drawing/2014/main" xmlns="" id="{BE8ECCA4-EECD-4BB4-A497-2C02E8F04CB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xmlns="" id="{E7BB975B-13DC-441C-9D59-47360769B394}"/>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357089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B612B97-EB8B-459C-9463-751A677FE900}"/>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xmlns="" id="{B4C95D08-0083-4710-9FC6-E24A32E93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43B6FB48-B127-4E10-B23C-06E2EDE3B6E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xmlns="" id="{273AD03C-45FC-43E2-9216-F7828BA50A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F5F9A847-3EBE-4D45-B928-99888242140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xmlns="" id="{7DA00B0F-45F3-4F8E-ACFE-FF958B323BC3}"/>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8" name="Fußzeilenplatzhalter 7">
            <a:extLst>
              <a:ext uri="{FF2B5EF4-FFF2-40B4-BE49-F238E27FC236}">
                <a16:creationId xmlns:a16="http://schemas.microsoft.com/office/drawing/2014/main" xmlns="" id="{BA2F7E0B-4D22-45D9-843E-7EBF4F21AE05}"/>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xmlns="" id="{FF84D35C-FF18-4544-9FBF-DAA75EC43095}"/>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110841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9EDA9ED-9A67-4A54-BD03-8045D0150D30}"/>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xmlns="" id="{EA139A09-72F1-44C7-B280-BD32606898C4}"/>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4" name="Fußzeilenplatzhalter 3">
            <a:extLst>
              <a:ext uri="{FF2B5EF4-FFF2-40B4-BE49-F238E27FC236}">
                <a16:creationId xmlns:a16="http://schemas.microsoft.com/office/drawing/2014/main" xmlns="" id="{A7F43B08-1886-45A5-A9C1-147B02972079}"/>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xmlns="" id="{141C44FD-DADE-480B-932C-C518BA87315F}"/>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176370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153D684F-F22B-4FE9-BD82-1E6F2554E14B}"/>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3" name="Fußzeilenplatzhalter 2">
            <a:extLst>
              <a:ext uri="{FF2B5EF4-FFF2-40B4-BE49-F238E27FC236}">
                <a16:creationId xmlns:a16="http://schemas.microsoft.com/office/drawing/2014/main" xmlns="" id="{C86CB74D-5702-4FE6-8418-454787251950}"/>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xmlns="" id="{0E98023D-F668-4F81-8A2D-891BD169EE31}"/>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2906025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A2A38B-2826-4C62-8B84-72F1F6A4D1E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xmlns="" id="{F5F9FC11-700D-40FC-9286-F022E91B5D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xmlns="" id="{F4774BE6-50E8-4B93-9E78-669C0877A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CF02F1BF-E784-475F-AB71-49551AD1E73F}"/>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6" name="Fußzeilenplatzhalter 5">
            <a:extLst>
              <a:ext uri="{FF2B5EF4-FFF2-40B4-BE49-F238E27FC236}">
                <a16:creationId xmlns:a16="http://schemas.microsoft.com/office/drawing/2014/main" xmlns="" id="{0B880D6D-02CA-4AFC-807E-4950B5C7C3A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xmlns="" id="{37522E12-368E-4C6C-B43A-D5746806C156}"/>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42675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447B0E-A565-4259-9CF3-9B72746330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xmlns="" id="{4CD85040-BE3C-45EC-AF92-FA2AF8498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xmlns="" id="{0B844E52-C1EE-42EB-A647-D6078C850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2E29FCA2-0677-4CB4-99E0-3D2D1CD439DE}"/>
              </a:ext>
            </a:extLst>
          </p:cNvPr>
          <p:cNvSpPr>
            <a:spLocks noGrp="1"/>
          </p:cNvSpPr>
          <p:nvPr>
            <p:ph type="dt" sz="half" idx="10"/>
          </p:nvPr>
        </p:nvSpPr>
        <p:spPr/>
        <p:txBody>
          <a:bodyPr/>
          <a:lstStyle/>
          <a:p>
            <a:fld id="{BFDB896A-430A-4580-99EA-44A0634E3663}" type="datetimeFigureOut">
              <a:rPr lang="de-CH" smtClean="0"/>
              <a:t>16.04.2019</a:t>
            </a:fld>
            <a:endParaRPr lang="de-CH"/>
          </a:p>
        </p:txBody>
      </p:sp>
      <p:sp>
        <p:nvSpPr>
          <p:cNvPr id="6" name="Fußzeilenplatzhalter 5">
            <a:extLst>
              <a:ext uri="{FF2B5EF4-FFF2-40B4-BE49-F238E27FC236}">
                <a16:creationId xmlns:a16="http://schemas.microsoft.com/office/drawing/2014/main" xmlns="" id="{29C0CDB4-769A-43D3-8DC3-E4E50160F34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xmlns="" id="{0354345E-A171-4315-B46A-BC4A9A341E78}"/>
              </a:ext>
            </a:extLst>
          </p:cNvPr>
          <p:cNvSpPr>
            <a:spLocks noGrp="1"/>
          </p:cNvSpPr>
          <p:nvPr>
            <p:ph type="sldNum" sz="quarter" idx="12"/>
          </p:nvPr>
        </p:nvSpPr>
        <p:spPr/>
        <p:txBody>
          <a:bodyPr/>
          <a:lstStyle/>
          <a:p>
            <a:fld id="{DC8FC246-95D3-4476-9329-29CCFD9E7EC8}" type="slidenum">
              <a:rPr lang="de-CH" smtClean="0"/>
              <a:t>‹Nr.›</a:t>
            </a:fld>
            <a:endParaRPr lang="de-CH"/>
          </a:p>
        </p:txBody>
      </p:sp>
    </p:spTree>
    <p:extLst>
      <p:ext uri="{BB962C8B-B14F-4D97-AF65-F5344CB8AC3E}">
        <p14:creationId xmlns:p14="http://schemas.microsoft.com/office/powerpoint/2010/main" val="26283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4116B4FE-02D4-42FD-A7F7-5BCD91DED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xmlns="" id="{5E8B2014-6D1C-4749-8342-D3A2098EC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55C1BCAF-8C11-4603-BC19-73D13020FA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896A-430A-4580-99EA-44A0634E3663}" type="datetimeFigureOut">
              <a:rPr lang="de-CH" smtClean="0"/>
              <a:t>16.04.2019</a:t>
            </a:fld>
            <a:endParaRPr lang="de-CH"/>
          </a:p>
        </p:txBody>
      </p:sp>
      <p:sp>
        <p:nvSpPr>
          <p:cNvPr id="5" name="Fußzeilenplatzhalter 4">
            <a:extLst>
              <a:ext uri="{FF2B5EF4-FFF2-40B4-BE49-F238E27FC236}">
                <a16:creationId xmlns:a16="http://schemas.microsoft.com/office/drawing/2014/main" xmlns="" id="{E97012EB-ABD8-47AF-82CD-AD1A772C2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xmlns="" id="{D481F0E6-EAC1-4A0B-BB79-AFD0CF29E1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C246-95D3-4476-9329-29CCFD9E7EC8}" type="slidenum">
              <a:rPr lang="de-CH" smtClean="0"/>
              <a:t>‹Nr.›</a:t>
            </a:fld>
            <a:endParaRPr lang="de-CH"/>
          </a:p>
        </p:txBody>
      </p:sp>
    </p:spTree>
    <p:extLst>
      <p:ext uri="{BB962C8B-B14F-4D97-AF65-F5344CB8AC3E}">
        <p14:creationId xmlns:p14="http://schemas.microsoft.com/office/powerpoint/2010/main" val="1239583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340A5F-12FD-4FA4-9A3C-B75F08917F6A}"/>
              </a:ext>
            </a:extLst>
          </p:cNvPr>
          <p:cNvSpPr>
            <a:spLocks noGrp="1"/>
          </p:cNvSpPr>
          <p:nvPr>
            <p:ph type="ctrTitle"/>
          </p:nvPr>
        </p:nvSpPr>
        <p:spPr>
          <a:xfrm>
            <a:off x="485322" y="385763"/>
            <a:ext cx="5360307" cy="1176337"/>
          </a:xfrm>
        </p:spPr>
        <p:txBody>
          <a:bodyPr>
            <a:normAutofit fontScale="90000"/>
          </a:bodyPr>
          <a:lstStyle/>
          <a:p>
            <a:pPr algn="l"/>
            <a:r>
              <a:rPr lang="de-CH" dirty="0"/>
              <a:t/>
            </a:r>
            <a:br>
              <a:rPr lang="de-CH" dirty="0"/>
            </a:br>
            <a:r>
              <a:rPr lang="de-CH" dirty="0"/>
              <a:t>  </a:t>
            </a:r>
          </a:p>
        </p:txBody>
      </p:sp>
      <p:sp>
        <p:nvSpPr>
          <p:cNvPr id="3" name="Untertitel 2">
            <a:extLst>
              <a:ext uri="{FF2B5EF4-FFF2-40B4-BE49-F238E27FC236}">
                <a16:creationId xmlns:a16="http://schemas.microsoft.com/office/drawing/2014/main" xmlns="" id="{BF332F9B-5370-41D3-8F1A-1F0249B86B5E}"/>
              </a:ext>
            </a:extLst>
          </p:cNvPr>
          <p:cNvSpPr>
            <a:spLocks noGrp="1"/>
          </p:cNvSpPr>
          <p:nvPr>
            <p:ph type="subTitle" idx="1"/>
          </p:nvPr>
        </p:nvSpPr>
        <p:spPr>
          <a:xfrm>
            <a:off x="8276213" y="3995212"/>
            <a:ext cx="3759200" cy="2596088"/>
          </a:xfrm>
        </p:spPr>
        <p:txBody>
          <a:bodyPr>
            <a:normAutofit/>
          </a:bodyPr>
          <a:lstStyle/>
          <a:p>
            <a:pPr algn="l"/>
            <a:endParaRPr lang="de-CH" sz="2000" b="1" dirty="0">
              <a:solidFill>
                <a:srgbClr val="00B050"/>
              </a:solidFill>
            </a:endParaRPr>
          </a:p>
          <a:p>
            <a:pPr algn="l"/>
            <a:endParaRPr lang="de-CH" sz="2000" b="1" dirty="0">
              <a:solidFill>
                <a:srgbClr val="00B050"/>
              </a:solidFill>
            </a:endParaRPr>
          </a:p>
          <a:p>
            <a:pPr algn="l"/>
            <a:endParaRPr lang="de-CH" sz="2000" b="1" dirty="0">
              <a:solidFill>
                <a:srgbClr val="00B050"/>
              </a:solidFill>
            </a:endParaRPr>
          </a:p>
          <a:p>
            <a:pPr algn="l"/>
            <a:r>
              <a:rPr lang="de-CH" sz="2000" b="1" dirty="0">
                <a:solidFill>
                  <a:schemeClr val="accent6"/>
                </a:solidFill>
              </a:rPr>
              <a:t>Toni Kappeler, Präsident </a:t>
            </a:r>
          </a:p>
          <a:p>
            <a:pPr algn="l"/>
            <a:r>
              <a:rPr lang="de-CH" sz="2000" b="1" dirty="0">
                <a:solidFill>
                  <a:schemeClr val="accent6"/>
                </a:solidFill>
              </a:rPr>
              <a:t>Pro Natura Thurgau</a:t>
            </a:r>
          </a:p>
          <a:p>
            <a:pPr algn="l"/>
            <a:r>
              <a:rPr lang="de-CH" sz="2000" b="1" dirty="0"/>
              <a:t>oder eigener Name</a:t>
            </a:r>
          </a:p>
          <a:p>
            <a:pPr algn="l"/>
            <a:endParaRPr lang="de-CH" b="1" dirty="0">
              <a:solidFill>
                <a:schemeClr val="accent2"/>
              </a:solidFill>
            </a:endParaRPr>
          </a:p>
        </p:txBody>
      </p:sp>
      <p:sp>
        <p:nvSpPr>
          <p:cNvPr id="6" name="Textfeld 5">
            <a:extLst>
              <a:ext uri="{FF2B5EF4-FFF2-40B4-BE49-F238E27FC236}">
                <a16:creationId xmlns:a16="http://schemas.microsoft.com/office/drawing/2014/main" xmlns="" id="{FBFCE4E4-0703-4F27-81C7-05F14ED0EC78}"/>
              </a:ext>
            </a:extLst>
          </p:cNvPr>
          <p:cNvSpPr txBox="1"/>
          <p:nvPr/>
        </p:nvSpPr>
        <p:spPr>
          <a:xfrm>
            <a:off x="8276213" y="923797"/>
            <a:ext cx="3467100" cy="1938992"/>
          </a:xfrm>
          <a:prstGeom prst="rect">
            <a:avLst/>
          </a:prstGeom>
          <a:noFill/>
        </p:spPr>
        <p:txBody>
          <a:bodyPr wrap="square" rtlCol="0">
            <a:spAutoFit/>
          </a:bodyPr>
          <a:lstStyle/>
          <a:p>
            <a:r>
              <a:rPr lang="de-CH" sz="4000" b="1" dirty="0">
                <a:solidFill>
                  <a:schemeClr val="accent6"/>
                </a:solidFill>
              </a:rPr>
              <a:t>Volksinitiative Biodiversität Thurgau</a:t>
            </a:r>
            <a:endParaRPr lang="de-CH" sz="4000" dirty="0"/>
          </a:p>
        </p:txBody>
      </p:sp>
      <p:pic>
        <p:nvPicPr>
          <p:cNvPr id="8" name="Grafik 7">
            <a:extLst>
              <a:ext uri="{FF2B5EF4-FFF2-40B4-BE49-F238E27FC236}">
                <a16:creationId xmlns:a16="http://schemas.microsoft.com/office/drawing/2014/main" xmlns="" id="{8DB0B25E-3897-4694-B6EA-2C817B9104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9573" y="0"/>
            <a:ext cx="7492441" cy="6858000"/>
          </a:xfrm>
          <a:prstGeom prst="rect">
            <a:avLst/>
          </a:prstGeom>
        </p:spPr>
      </p:pic>
    </p:spTree>
    <p:extLst>
      <p:ext uri="{BB962C8B-B14F-4D97-AF65-F5344CB8AC3E}">
        <p14:creationId xmlns:p14="http://schemas.microsoft.com/office/powerpoint/2010/main" val="375077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xmlns="" id="{FDADD948-D2F4-43C0-8841-B1E3288160BE}"/>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a:off x="-1355271" y="1355268"/>
            <a:ext cx="6858001" cy="4147459"/>
          </a:xfrm>
          <a:prstGeom prst="rect">
            <a:avLst/>
          </a:prstGeom>
          <a:ln>
            <a:noFill/>
          </a:ln>
          <a:extLst>
            <a:ext uri="{53640926-AAD7-44D8-BBD7-CCE9431645EC}">
              <a14:shadowObscured xmlns:a14="http://schemas.microsoft.com/office/drawing/2010/main"/>
            </a:ext>
          </a:extLst>
        </p:spPr>
      </p:pic>
      <p:sp>
        <p:nvSpPr>
          <p:cNvPr id="3" name="Textfeld 2">
            <a:extLst>
              <a:ext uri="{FF2B5EF4-FFF2-40B4-BE49-F238E27FC236}">
                <a16:creationId xmlns:a16="http://schemas.microsoft.com/office/drawing/2014/main" xmlns="" id="{91B4E576-1828-42D2-A676-3CC462144297}"/>
              </a:ext>
            </a:extLst>
          </p:cNvPr>
          <p:cNvSpPr txBox="1"/>
          <p:nvPr/>
        </p:nvSpPr>
        <p:spPr>
          <a:xfrm>
            <a:off x="4425042" y="653143"/>
            <a:ext cx="7766957" cy="5755422"/>
          </a:xfrm>
          <a:prstGeom prst="rect">
            <a:avLst/>
          </a:prstGeom>
          <a:noFill/>
        </p:spPr>
        <p:txBody>
          <a:bodyPr wrap="square" rtlCol="0">
            <a:spAutoFit/>
          </a:bodyPr>
          <a:lstStyle/>
          <a:p>
            <a:r>
              <a:rPr lang="de-CH" sz="3200" b="1" dirty="0">
                <a:solidFill>
                  <a:srgbClr val="FF0000"/>
                </a:solidFill>
                <a:latin typeface="Arial" panose="020B0604020202020204" pitchFamily="34" charset="0"/>
                <a:cs typeface="Arial" panose="020B0604020202020204" pitchFamily="34" charset="0"/>
              </a:rPr>
              <a:t>Kein Geld?</a:t>
            </a:r>
          </a:p>
          <a:p>
            <a:endParaRPr lang="de-CH" sz="2400" b="1" dirty="0">
              <a:latin typeface="Arial" panose="020B0604020202020204" pitchFamily="34" charset="0"/>
              <a:cs typeface="Arial" panose="020B0604020202020204" pitchFamily="34" charset="0"/>
            </a:endParaRPr>
          </a:p>
          <a:p>
            <a:r>
              <a:rPr lang="de-CH" sz="2400" b="1" dirty="0">
                <a:latin typeface="Arial" panose="020B0604020202020204" pitchFamily="34" charset="0"/>
                <a:cs typeface="Arial" panose="020B0604020202020204" pitchFamily="34" charset="0"/>
              </a:rPr>
              <a:t>Nettovermögen Kanton: </a:t>
            </a:r>
            <a:r>
              <a:rPr lang="de-CH" sz="2400" b="1" dirty="0">
                <a:solidFill>
                  <a:srgbClr val="FF0000"/>
                </a:solidFill>
                <a:latin typeface="Arial" panose="020B0604020202020204" pitchFamily="34" charset="0"/>
                <a:cs typeface="Arial" panose="020B0604020202020204" pitchFamily="34" charset="0"/>
              </a:rPr>
              <a:t>396 </a:t>
            </a:r>
            <a:r>
              <a:rPr lang="de-CH" sz="2400" b="1" dirty="0" err="1">
                <a:solidFill>
                  <a:srgbClr val="FF0000"/>
                </a:solidFill>
                <a:latin typeface="Arial" panose="020B0604020202020204" pitchFamily="34" charset="0"/>
                <a:cs typeface="Arial" panose="020B0604020202020204" pitchFamily="34" charset="0"/>
              </a:rPr>
              <a:t>Mio</a:t>
            </a:r>
            <a:r>
              <a:rPr lang="de-CH" sz="2400" b="1" dirty="0">
                <a:solidFill>
                  <a:srgbClr val="FF0000"/>
                </a:solidFill>
                <a:latin typeface="Arial" panose="020B0604020202020204" pitchFamily="34" charset="0"/>
                <a:cs typeface="Arial" panose="020B0604020202020204" pitchFamily="34" charset="0"/>
              </a:rPr>
              <a:t> </a:t>
            </a:r>
            <a:r>
              <a:rPr lang="de-CH" sz="2400" b="1" dirty="0" err="1">
                <a:solidFill>
                  <a:srgbClr val="FF0000"/>
                </a:solidFill>
                <a:latin typeface="Arial" panose="020B0604020202020204" pitchFamily="34" charset="0"/>
                <a:cs typeface="Arial" panose="020B0604020202020204" pitchFamily="34" charset="0"/>
              </a:rPr>
              <a:t>SFr</a:t>
            </a:r>
            <a:r>
              <a:rPr lang="de-CH" sz="2400" b="1" dirty="0">
                <a:solidFill>
                  <a:srgbClr val="FF0000"/>
                </a:solidFill>
                <a:latin typeface="Arial" panose="020B0604020202020204" pitchFamily="34" charset="0"/>
                <a:cs typeface="Arial" panose="020B0604020202020204" pitchFamily="34" charset="0"/>
              </a:rPr>
              <a:t> </a:t>
            </a:r>
            <a:r>
              <a:rPr lang="de-CH" sz="2400" b="1" dirty="0">
                <a:latin typeface="Arial" panose="020B0604020202020204" pitchFamily="34" charset="0"/>
                <a:cs typeface="Arial" panose="020B0604020202020204" pitchFamily="34" charset="0"/>
              </a:rPr>
              <a:t>(1. 1. 2018)</a:t>
            </a:r>
          </a:p>
          <a:p>
            <a:endParaRPr lang="de-CH" sz="2400" b="1" dirty="0">
              <a:latin typeface="Arial" panose="020B0604020202020204" pitchFamily="34" charset="0"/>
              <a:cs typeface="Arial" panose="020B0604020202020204" pitchFamily="34" charset="0"/>
            </a:endParaRPr>
          </a:p>
          <a:p>
            <a:r>
              <a:rPr lang="de-CH" sz="2400" b="1" dirty="0">
                <a:latin typeface="Arial" panose="020B0604020202020204" pitchFamily="34" charset="0"/>
                <a:cs typeface="Arial" panose="020B0604020202020204" pitchFamily="34" charset="0"/>
              </a:rPr>
              <a:t>TKB-Partizipationsscheine: </a:t>
            </a:r>
            <a:r>
              <a:rPr lang="de-CH" sz="2400" b="1" dirty="0">
                <a:solidFill>
                  <a:srgbClr val="FF0000"/>
                </a:solidFill>
                <a:latin typeface="Arial" panose="020B0604020202020204" pitchFamily="34" charset="0"/>
                <a:cs typeface="Arial" panose="020B0604020202020204" pitchFamily="34" charset="0"/>
              </a:rPr>
              <a:t>127 </a:t>
            </a:r>
            <a:r>
              <a:rPr lang="de-CH" sz="2400" b="1" dirty="0" err="1">
                <a:solidFill>
                  <a:srgbClr val="FF0000"/>
                </a:solidFill>
                <a:latin typeface="Arial" panose="020B0604020202020204" pitchFamily="34" charset="0"/>
                <a:cs typeface="Arial" panose="020B0604020202020204" pitchFamily="34" charset="0"/>
              </a:rPr>
              <a:t>Mio</a:t>
            </a:r>
            <a:r>
              <a:rPr lang="de-CH" sz="2400" b="1" dirty="0">
                <a:solidFill>
                  <a:srgbClr val="FF0000"/>
                </a:solidFill>
                <a:latin typeface="Arial" panose="020B0604020202020204" pitchFamily="34" charset="0"/>
                <a:cs typeface="Arial" panose="020B0604020202020204" pitchFamily="34" charset="0"/>
              </a:rPr>
              <a:t> </a:t>
            </a:r>
            <a:r>
              <a:rPr lang="de-CH" sz="2400" b="1" dirty="0" err="1">
                <a:solidFill>
                  <a:srgbClr val="FF0000"/>
                </a:solidFill>
                <a:latin typeface="Arial" panose="020B0604020202020204" pitchFamily="34" charset="0"/>
                <a:cs typeface="Arial" panose="020B0604020202020204" pitchFamily="34" charset="0"/>
              </a:rPr>
              <a:t>SFr</a:t>
            </a:r>
            <a:r>
              <a:rPr lang="de-CH" sz="2400" b="1" dirty="0">
                <a:solidFill>
                  <a:srgbClr val="FF0000"/>
                </a:solidFill>
                <a:latin typeface="Arial" panose="020B0604020202020204" pitchFamily="34" charset="0"/>
                <a:cs typeface="Arial" panose="020B0604020202020204" pitchFamily="34" charset="0"/>
              </a:rPr>
              <a:t> </a:t>
            </a:r>
            <a:r>
              <a:rPr lang="de-CH" sz="2400" b="1" dirty="0">
                <a:latin typeface="Arial" panose="020B0604020202020204" pitchFamily="34" charset="0"/>
                <a:cs typeface="Arial" panose="020B0604020202020204" pitchFamily="34" charset="0"/>
              </a:rPr>
              <a:t>(Teil des Nettovermögens)</a:t>
            </a:r>
          </a:p>
          <a:p>
            <a:pPr marL="285750" indent="-285750">
              <a:buFontTx/>
              <a:buChar char="-"/>
            </a:pPr>
            <a:r>
              <a:rPr lang="de-CH" sz="2400" b="1" dirty="0">
                <a:latin typeface="Arial" panose="020B0604020202020204" pitchFamily="34" charset="0"/>
                <a:cs typeface="Arial" panose="020B0604020202020204" pitchFamily="34" charset="0"/>
              </a:rPr>
              <a:t>Für gezielte, sinnvolle Investitionen, nicht für ordentliche Staatsausgaben gemäss Budget (Antrag § 52 GOGR; von 78 ! Kantonsräten unterzeichnet)</a:t>
            </a:r>
          </a:p>
          <a:p>
            <a:pPr marL="285750" indent="-285750">
              <a:buFontTx/>
              <a:buChar char="-"/>
            </a:pPr>
            <a:endParaRPr lang="de-CH" sz="2400" b="1" dirty="0">
              <a:latin typeface="Arial" panose="020B0604020202020204" pitchFamily="34" charset="0"/>
              <a:cs typeface="Arial" panose="020B0604020202020204" pitchFamily="34" charset="0"/>
            </a:endParaRPr>
          </a:p>
          <a:p>
            <a:r>
              <a:rPr lang="de-CH" sz="2400" b="1" dirty="0">
                <a:latin typeface="Arial" panose="020B0604020202020204" pitchFamily="34" charset="0"/>
                <a:cs typeface="Arial" panose="020B0604020202020204" pitchFamily="34" charset="0"/>
              </a:rPr>
              <a:t>SNB: Ausschüttung 1 </a:t>
            </a:r>
            <a:r>
              <a:rPr lang="de-CH" sz="2400" b="1" dirty="0" err="1">
                <a:latin typeface="Arial" panose="020B0604020202020204" pitchFamily="34" charset="0"/>
                <a:cs typeface="Arial" panose="020B0604020202020204" pitchFamily="34" charset="0"/>
              </a:rPr>
              <a:t>Mrd</a:t>
            </a:r>
            <a:r>
              <a:rPr lang="de-CH" sz="2400" b="1" dirty="0">
                <a:latin typeface="Arial" panose="020B0604020202020204" pitchFamily="34" charset="0"/>
                <a:cs typeface="Arial" panose="020B0604020202020204" pitchFamily="34" charset="0"/>
              </a:rPr>
              <a:t> </a:t>
            </a:r>
            <a:r>
              <a:rPr lang="de-CH" sz="2400" b="1" dirty="0" err="1">
                <a:latin typeface="Arial" panose="020B0604020202020204" pitchFamily="34" charset="0"/>
                <a:cs typeface="Arial" panose="020B0604020202020204" pitchFamily="34" charset="0"/>
              </a:rPr>
              <a:t>SFr</a:t>
            </a:r>
            <a:r>
              <a:rPr lang="de-CH" sz="2400" b="1" dirty="0">
                <a:latin typeface="Arial" panose="020B0604020202020204" pitchFamily="34" charset="0"/>
                <a:cs typeface="Arial" panose="020B0604020202020204" pitchFamily="34" charset="0"/>
              </a:rPr>
              <a:t>, wenn Reserve über 20 </a:t>
            </a:r>
            <a:r>
              <a:rPr lang="de-CH" sz="2400" b="1" dirty="0" err="1">
                <a:latin typeface="Arial" panose="020B0604020202020204" pitchFamily="34" charset="0"/>
                <a:cs typeface="Arial" panose="020B0604020202020204" pitchFamily="34" charset="0"/>
              </a:rPr>
              <a:t>Mrd</a:t>
            </a:r>
            <a:r>
              <a:rPr lang="de-CH" sz="2400" b="1" dirty="0">
                <a:latin typeface="Arial" panose="020B0604020202020204" pitchFamily="34" charset="0"/>
                <a:cs typeface="Arial" panose="020B0604020202020204" pitchFamily="34" charset="0"/>
              </a:rPr>
              <a:t> -&gt; 2 </a:t>
            </a:r>
            <a:r>
              <a:rPr lang="de-CH" sz="2400" b="1" dirty="0" err="1">
                <a:latin typeface="Arial" panose="020B0604020202020204" pitchFamily="34" charset="0"/>
                <a:cs typeface="Arial" panose="020B0604020202020204" pitchFamily="34" charset="0"/>
              </a:rPr>
              <a:t>Mrd</a:t>
            </a:r>
            <a:r>
              <a:rPr lang="de-CH" sz="2400" b="1" dirty="0">
                <a:latin typeface="Arial" panose="020B0604020202020204" pitchFamily="34" charset="0"/>
                <a:cs typeface="Arial" panose="020B0604020202020204" pitchFamily="34" charset="0"/>
              </a:rPr>
              <a:t> (Reserve aktuell: 40 </a:t>
            </a:r>
            <a:r>
              <a:rPr lang="de-CH" sz="2400" b="1" dirty="0" err="1">
                <a:latin typeface="Arial" panose="020B0604020202020204" pitchFamily="34" charset="0"/>
                <a:cs typeface="Arial" panose="020B0604020202020204" pitchFamily="34" charset="0"/>
              </a:rPr>
              <a:t>Mrd</a:t>
            </a:r>
            <a:r>
              <a:rPr lang="de-CH" sz="2400" b="1" dirty="0">
                <a:latin typeface="Arial" panose="020B0604020202020204" pitchFamily="34" charset="0"/>
                <a:cs typeface="Arial" panose="020B0604020202020204" pitchFamily="34" charset="0"/>
              </a:rPr>
              <a:t>) </a:t>
            </a:r>
          </a:p>
          <a:p>
            <a:r>
              <a:rPr lang="de-CH" sz="2400" b="1" dirty="0">
                <a:latin typeface="Arial" panose="020B0604020202020204" pitchFamily="34" charset="0"/>
                <a:cs typeface="Arial" panose="020B0604020202020204" pitchFamily="34" charset="0"/>
              </a:rPr>
              <a:t>Der Thurgau erhält jährlich nicht wie budgetiert 32 sondern </a:t>
            </a:r>
            <a:r>
              <a:rPr lang="de-CH" sz="2400" b="1" dirty="0">
                <a:solidFill>
                  <a:srgbClr val="FF0000"/>
                </a:solidFill>
                <a:latin typeface="Arial" panose="020B0604020202020204" pitchFamily="34" charset="0"/>
                <a:cs typeface="Arial" panose="020B0604020202020204" pitchFamily="34" charset="0"/>
              </a:rPr>
              <a:t>43 </a:t>
            </a:r>
            <a:r>
              <a:rPr lang="de-CH" sz="2400" b="1" dirty="0" err="1">
                <a:solidFill>
                  <a:srgbClr val="FF0000"/>
                </a:solidFill>
                <a:latin typeface="Arial" panose="020B0604020202020204" pitchFamily="34" charset="0"/>
                <a:cs typeface="Arial" panose="020B0604020202020204" pitchFamily="34" charset="0"/>
              </a:rPr>
              <a:t>Mio</a:t>
            </a:r>
            <a:r>
              <a:rPr lang="de-CH" sz="2400" b="1" dirty="0">
                <a:solidFill>
                  <a:srgbClr val="FF0000"/>
                </a:solidFill>
                <a:latin typeface="Arial" panose="020B0604020202020204" pitchFamily="34" charset="0"/>
                <a:cs typeface="Arial" panose="020B0604020202020204" pitchFamily="34" charset="0"/>
              </a:rPr>
              <a:t> </a:t>
            </a:r>
            <a:r>
              <a:rPr lang="de-CH" sz="2400" b="1" dirty="0" err="1">
                <a:solidFill>
                  <a:srgbClr val="FF0000"/>
                </a:solidFill>
                <a:latin typeface="Arial" panose="020B0604020202020204" pitchFamily="34" charset="0"/>
                <a:cs typeface="Arial" panose="020B0604020202020204" pitchFamily="34" charset="0"/>
              </a:rPr>
              <a:t>SFr</a:t>
            </a:r>
            <a:r>
              <a:rPr lang="de-CH" sz="2400" b="1" dirty="0">
                <a:solidFill>
                  <a:srgbClr val="FF0000"/>
                </a:solidFill>
                <a:latin typeface="Arial" panose="020B0604020202020204" pitchFamily="34" charset="0"/>
                <a:cs typeface="Arial" panose="020B0604020202020204" pitchFamily="34" charset="0"/>
              </a:rPr>
              <a:t> </a:t>
            </a:r>
            <a:r>
              <a:rPr lang="de-CH" sz="2400" b="1" dirty="0">
                <a:latin typeface="Arial" panose="020B0604020202020204" pitchFamily="34" charset="0"/>
                <a:cs typeface="Arial" panose="020B0604020202020204" pitchFamily="34" charset="0"/>
              </a:rPr>
              <a:t>(auch in kommenden Jahren)</a:t>
            </a:r>
          </a:p>
        </p:txBody>
      </p:sp>
    </p:spTree>
    <p:extLst>
      <p:ext uri="{BB962C8B-B14F-4D97-AF65-F5344CB8AC3E}">
        <p14:creationId xmlns:p14="http://schemas.microsoft.com/office/powerpoint/2010/main" val="391849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pic>
        <p:nvPicPr>
          <p:cNvPr id="3" name="Grafik 2">
            <a:extLst>
              <a:ext uri="{FF2B5EF4-FFF2-40B4-BE49-F238E27FC236}">
                <a16:creationId xmlns:a16="http://schemas.microsoft.com/office/drawing/2014/main" xmlns="" id="{A0C88B07-AD35-4611-B049-209323CBE6A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 y="1409247"/>
            <a:ext cx="5798457" cy="4387396"/>
          </a:xfrm>
          <a:prstGeom prst="rect">
            <a:avLst/>
          </a:prstGeom>
          <a:noFill/>
          <a:ln>
            <a:noFill/>
          </a:ln>
        </p:spPr>
      </p:pic>
      <p:sp>
        <p:nvSpPr>
          <p:cNvPr id="4" name="Textfeld 3">
            <a:extLst>
              <a:ext uri="{FF2B5EF4-FFF2-40B4-BE49-F238E27FC236}">
                <a16:creationId xmlns:a16="http://schemas.microsoft.com/office/drawing/2014/main" xmlns="" id="{E1C2A1CF-878F-4C1F-A468-7D6D6F931B58}"/>
              </a:ext>
            </a:extLst>
          </p:cNvPr>
          <p:cNvSpPr txBox="1"/>
          <p:nvPr/>
        </p:nvSpPr>
        <p:spPr>
          <a:xfrm>
            <a:off x="7004956" y="4718957"/>
            <a:ext cx="4245429" cy="1200329"/>
          </a:xfrm>
          <a:prstGeom prst="rect">
            <a:avLst/>
          </a:prstGeom>
          <a:noFill/>
        </p:spPr>
        <p:txBody>
          <a:bodyPr wrap="square" rtlCol="0">
            <a:spAutoFit/>
          </a:bodyPr>
          <a:lstStyle/>
          <a:p>
            <a:r>
              <a:rPr lang="de-CH" sz="2400" b="1" dirty="0"/>
              <a:t>Bommer Weiher: Verbesserung der Wasserqualität durch bauliche Massnahmen</a:t>
            </a:r>
          </a:p>
        </p:txBody>
      </p:sp>
    </p:spTree>
    <p:extLst>
      <p:ext uri="{BB962C8B-B14F-4D97-AF65-F5344CB8AC3E}">
        <p14:creationId xmlns:p14="http://schemas.microsoft.com/office/powerpoint/2010/main" val="231848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7004956" y="4718957"/>
            <a:ext cx="4245429" cy="1200329"/>
          </a:xfrm>
          <a:prstGeom prst="rect">
            <a:avLst/>
          </a:prstGeom>
          <a:noFill/>
        </p:spPr>
        <p:txBody>
          <a:bodyPr wrap="square" rtlCol="0">
            <a:spAutoFit/>
          </a:bodyPr>
          <a:lstStyle/>
          <a:p>
            <a:r>
              <a:rPr lang="de-CH" sz="2400" b="1" dirty="0" err="1"/>
              <a:t>Hudelmoos</a:t>
            </a:r>
            <a:r>
              <a:rPr lang="de-CH" sz="2400" b="1" dirty="0"/>
              <a:t>: Verringerung des Nährstoffeintrags durch vertragliche Regelungen</a:t>
            </a:r>
          </a:p>
        </p:txBody>
      </p:sp>
      <p:pic>
        <p:nvPicPr>
          <p:cNvPr id="5" name="Grafik 4">
            <a:extLst>
              <a:ext uri="{FF2B5EF4-FFF2-40B4-BE49-F238E27FC236}">
                <a16:creationId xmlns:a16="http://schemas.microsoft.com/office/drawing/2014/main" xmlns="" id="{D0D3189A-829B-48E9-8115-CD5331DBEECA}"/>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749300" y="1440316"/>
            <a:ext cx="5749472" cy="42910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73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7004956" y="4718957"/>
            <a:ext cx="4245429" cy="1200329"/>
          </a:xfrm>
          <a:prstGeom prst="rect">
            <a:avLst/>
          </a:prstGeom>
          <a:noFill/>
        </p:spPr>
        <p:txBody>
          <a:bodyPr wrap="square" rtlCol="0">
            <a:spAutoFit/>
          </a:bodyPr>
          <a:lstStyle/>
          <a:p>
            <a:r>
              <a:rPr lang="de-CH" sz="2400" b="1" dirty="0"/>
              <a:t>Waldreservate: Förderung Eichen und Auenwälder, höherer Anteil Totholz</a:t>
            </a:r>
          </a:p>
        </p:txBody>
      </p:sp>
      <p:pic>
        <p:nvPicPr>
          <p:cNvPr id="5" name="Grafik 4">
            <a:extLst>
              <a:ext uri="{FF2B5EF4-FFF2-40B4-BE49-F238E27FC236}">
                <a16:creationId xmlns:a16="http://schemas.microsoft.com/office/drawing/2014/main" xmlns="" id="{3F56473D-8A61-4C9B-B400-3987EF12A03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 y="1382757"/>
            <a:ext cx="5814786" cy="4413885"/>
          </a:xfrm>
          <a:prstGeom prst="rect">
            <a:avLst/>
          </a:prstGeom>
          <a:noFill/>
          <a:ln>
            <a:noFill/>
          </a:ln>
        </p:spPr>
      </p:pic>
    </p:spTree>
    <p:extLst>
      <p:ext uri="{BB962C8B-B14F-4D97-AF65-F5344CB8AC3E}">
        <p14:creationId xmlns:p14="http://schemas.microsoft.com/office/powerpoint/2010/main" val="284230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6879771" y="4620986"/>
            <a:ext cx="4697186" cy="1200329"/>
          </a:xfrm>
          <a:prstGeom prst="rect">
            <a:avLst/>
          </a:prstGeom>
          <a:noFill/>
        </p:spPr>
        <p:txBody>
          <a:bodyPr wrap="square" rtlCol="0">
            <a:spAutoFit/>
          </a:bodyPr>
          <a:lstStyle/>
          <a:p>
            <a:r>
              <a:rPr lang="de-CH" sz="2400" b="1" dirty="0"/>
              <a:t>Förderung national prioritäre Arten mittels Lebensraumaufwertung: </a:t>
            </a:r>
            <a:r>
              <a:rPr lang="de-CH" sz="2400" b="1" dirty="0" err="1"/>
              <a:t>zB</a:t>
            </a:r>
            <a:r>
              <a:rPr lang="de-CH" sz="2400" b="1" dirty="0"/>
              <a:t> Eisvogel, Wasseramsel </a:t>
            </a:r>
          </a:p>
        </p:txBody>
      </p:sp>
      <p:pic>
        <p:nvPicPr>
          <p:cNvPr id="5" name="Grafik 4">
            <a:extLst>
              <a:ext uri="{FF2B5EF4-FFF2-40B4-BE49-F238E27FC236}">
                <a16:creationId xmlns:a16="http://schemas.microsoft.com/office/drawing/2014/main" xmlns="" id="{BC845CC6-3354-4696-940A-7FE378840D4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8860" y="1379764"/>
            <a:ext cx="5646240" cy="4441551"/>
          </a:xfrm>
          <a:prstGeom prst="rect">
            <a:avLst/>
          </a:prstGeom>
          <a:noFill/>
          <a:ln>
            <a:noFill/>
          </a:ln>
        </p:spPr>
      </p:pic>
    </p:spTree>
    <p:extLst>
      <p:ext uri="{BB962C8B-B14F-4D97-AF65-F5344CB8AC3E}">
        <p14:creationId xmlns:p14="http://schemas.microsoft.com/office/powerpoint/2010/main" val="264633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pic>
        <p:nvPicPr>
          <p:cNvPr id="5" name="Grafik 4">
            <a:extLst>
              <a:ext uri="{FF2B5EF4-FFF2-40B4-BE49-F238E27FC236}">
                <a16:creationId xmlns:a16="http://schemas.microsoft.com/office/drawing/2014/main" xmlns="" id="{A9AAF28A-665B-4403-B400-AF95BD3869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99" y="1405890"/>
            <a:ext cx="5798457" cy="4374424"/>
          </a:xfrm>
          <a:prstGeom prst="rect">
            <a:avLst/>
          </a:prstGeom>
          <a:noFill/>
          <a:ln>
            <a:noFill/>
          </a:ln>
        </p:spPr>
      </p:pic>
      <p:sp>
        <p:nvSpPr>
          <p:cNvPr id="6" name="Textfeld 5">
            <a:extLst>
              <a:ext uri="{FF2B5EF4-FFF2-40B4-BE49-F238E27FC236}">
                <a16:creationId xmlns:a16="http://schemas.microsoft.com/office/drawing/2014/main" xmlns="" id="{41C3CEB7-5232-4D6A-8080-F334516A399B}"/>
              </a:ext>
            </a:extLst>
          </p:cNvPr>
          <p:cNvSpPr txBox="1"/>
          <p:nvPr/>
        </p:nvSpPr>
        <p:spPr>
          <a:xfrm>
            <a:off x="7035800" y="4457700"/>
            <a:ext cx="4762500" cy="1477328"/>
          </a:xfrm>
          <a:prstGeom prst="rect">
            <a:avLst/>
          </a:prstGeom>
          <a:noFill/>
        </p:spPr>
        <p:txBody>
          <a:bodyPr wrap="square" rtlCol="0">
            <a:spAutoFit/>
          </a:bodyPr>
          <a:lstStyle/>
          <a:p>
            <a:r>
              <a:rPr lang="de-CH" sz="2400" b="1" dirty="0"/>
              <a:t>Förderung national prioritäre Arten mittels Lebensraumaufwertung: </a:t>
            </a:r>
            <a:r>
              <a:rPr lang="de-CH" sz="2400" b="1" dirty="0" err="1"/>
              <a:t>zB</a:t>
            </a:r>
            <a:r>
              <a:rPr lang="de-CH" sz="2400" b="1" dirty="0"/>
              <a:t> Bodensee-Vergissmeinnicht</a:t>
            </a:r>
          </a:p>
          <a:p>
            <a:endParaRPr lang="de-CH" dirty="0"/>
          </a:p>
        </p:txBody>
      </p:sp>
    </p:spTree>
    <p:extLst>
      <p:ext uri="{BB962C8B-B14F-4D97-AF65-F5344CB8AC3E}">
        <p14:creationId xmlns:p14="http://schemas.microsoft.com/office/powerpoint/2010/main" val="2527606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7053943" y="4000500"/>
            <a:ext cx="4851400" cy="1569660"/>
          </a:xfrm>
          <a:prstGeom prst="rect">
            <a:avLst/>
          </a:prstGeom>
          <a:noFill/>
        </p:spPr>
        <p:txBody>
          <a:bodyPr wrap="square" rtlCol="0">
            <a:spAutoFit/>
          </a:bodyPr>
          <a:lstStyle/>
          <a:p>
            <a:r>
              <a:rPr lang="de-CH" sz="2400" b="1" dirty="0"/>
              <a:t>Förderung national prioritäre Arten mittels Lebensraumaufwertung: </a:t>
            </a:r>
            <a:r>
              <a:rPr lang="de-CH" sz="2400" b="1" dirty="0" err="1"/>
              <a:t>zB</a:t>
            </a:r>
            <a:r>
              <a:rPr lang="de-CH" sz="2400" b="1" dirty="0"/>
              <a:t> Laichplätze, Kaltwasserbereiche für die Äsche</a:t>
            </a:r>
          </a:p>
        </p:txBody>
      </p:sp>
      <p:pic>
        <p:nvPicPr>
          <p:cNvPr id="6" name="Grafik 5">
            <a:extLst>
              <a:ext uri="{FF2B5EF4-FFF2-40B4-BE49-F238E27FC236}">
                <a16:creationId xmlns:a16="http://schemas.microsoft.com/office/drawing/2014/main" xmlns="" id="{4757F3EA-C05D-41FD-81AF-62BAD3393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99" y="1498599"/>
            <a:ext cx="5859236" cy="3906157"/>
          </a:xfrm>
          <a:prstGeom prst="rect">
            <a:avLst/>
          </a:prstGeom>
        </p:spPr>
      </p:pic>
    </p:spTree>
    <p:extLst>
      <p:ext uri="{BB962C8B-B14F-4D97-AF65-F5344CB8AC3E}">
        <p14:creationId xmlns:p14="http://schemas.microsoft.com/office/powerpoint/2010/main" val="3782422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5094513" y="5288340"/>
            <a:ext cx="6368144" cy="1569660"/>
          </a:xfrm>
          <a:prstGeom prst="rect">
            <a:avLst/>
          </a:prstGeom>
          <a:noFill/>
        </p:spPr>
        <p:txBody>
          <a:bodyPr wrap="square" rtlCol="0">
            <a:spAutoFit/>
          </a:bodyPr>
          <a:lstStyle/>
          <a:p>
            <a:r>
              <a:rPr lang="de-CH" sz="2400" b="1" dirty="0"/>
              <a:t>Förderung national prioritäre Arten mittels Lebensraumaufwertung: </a:t>
            </a:r>
            <a:r>
              <a:rPr lang="de-CH" sz="2400" b="1" dirty="0" err="1"/>
              <a:t>zB</a:t>
            </a:r>
            <a:r>
              <a:rPr lang="de-CH" sz="2400" b="1" dirty="0"/>
              <a:t> Wasserspitzmaus, Amphibien, Groppe, Feldhase, Wiesel…</a:t>
            </a:r>
          </a:p>
          <a:p>
            <a:endParaRPr lang="de-CH" sz="2400" b="1" dirty="0"/>
          </a:p>
        </p:txBody>
      </p:sp>
      <p:pic>
        <p:nvPicPr>
          <p:cNvPr id="6" name="Grafik 5">
            <a:extLst>
              <a:ext uri="{FF2B5EF4-FFF2-40B4-BE49-F238E27FC236}">
                <a16:creationId xmlns:a16="http://schemas.microsoft.com/office/drawing/2014/main" xmlns="" id="{8E290135-4E86-4968-9A81-B6D3DB38E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788" y="2183796"/>
            <a:ext cx="5145825" cy="3421426"/>
          </a:xfrm>
          <a:prstGeom prst="rect">
            <a:avLst/>
          </a:prstGeom>
        </p:spPr>
      </p:pic>
      <p:pic>
        <p:nvPicPr>
          <p:cNvPr id="8" name="Grafik 7">
            <a:extLst>
              <a:ext uri="{FF2B5EF4-FFF2-40B4-BE49-F238E27FC236}">
                <a16:creationId xmlns:a16="http://schemas.microsoft.com/office/drawing/2014/main" xmlns="" id="{96C144EE-45F5-4607-A1C8-4D2855841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061" y="1321596"/>
            <a:ext cx="4147209" cy="3740854"/>
          </a:xfrm>
          <a:prstGeom prst="rect">
            <a:avLst/>
          </a:prstGeom>
        </p:spPr>
      </p:pic>
    </p:spTree>
    <p:extLst>
      <p:ext uri="{BB962C8B-B14F-4D97-AF65-F5344CB8AC3E}">
        <p14:creationId xmlns:p14="http://schemas.microsoft.com/office/powerpoint/2010/main" val="2285580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6954897" y="4685241"/>
            <a:ext cx="4588330" cy="1569660"/>
          </a:xfrm>
          <a:prstGeom prst="rect">
            <a:avLst/>
          </a:prstGeom>
          <a:noFill/>
        </p:spPr>
        <p:txBody>
          <a:bodyPr wrap="square" rtlCol="0">
            <a:spAutoFit/>
          </a:bodyPr>
          <a:lstStyle/>
          <a:p>
            <a:r>
              <a:rPr lang="de-CH" sz="2400" b="1" dirty="0"/>
              <a:t>Besonnte Böschungen an Bahndämmen und –einschnitten; Massnahme 4.3.1 / A8.4 (Grillen, Reptilien, Magerwiesenpflanzen…) </a:t>
            </a:r>
          </a:p>
        </p:txBody>
      </p:sp>
      <p:pic>
        <p:nvPicPr>
          <p:cNvPr id="6" name="Grafik 5">
            <a:extLst>
              <a:ext uri="{FF2B5EF4-FFF2-40B4-BE49-F238E27FC236}">
                <a16:creationId xmlns:a16="http://schemas.microsoft.com/office/drawing/2014/main" xmlns="" id="{BEB69C9D-8D00-47FB-9B21-21D9ACE9B2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300" y="1387929"/>
            <a:ext cx="5912757" cy="3745165"/>
          </a:xfrm>
          <a:prstGeom prst="rect">
            <a:avLst/>
          </a:prstGeom>
        </p:spPr>
      </p:pic>
      <p:pic>
        <p:nvPicPr>
          <p:cNvPr id="8" name="Grafik 7">
            <a:extLst>
              <a:ext uri="{FF2B5EF4-FFF2-40B4-BE49-F238E27FC236}">
                <a16:creationId xmlns:a16="http://schemas.microsoft.com/office/drawing/2014/main" xmlns="" id="{8F62CC88-9802-485C-9EE7-42A44F0CE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941" y="1387929"/>
            <a:ext cx="4390243" cy="2910844"/>
          </a:xfrm>
          <a:prstGeom prst="rect">
            <a:avLst/>
          </a:prstGeom>
        </p:spPr>
      </p:pic>
    </p:spTree>
    <p:extLst>
      <p:ext uri="{BB962C8B-B14F-4D97-AF65-F5344CB8AC3E}">
        <p14:creationId xmlns:p14="http://schemas.microsoft.com/office/powerpoint/2010/main" val="418516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7135585" y="4327071"/>
            <a:ext cx="4588330" cy="1569660"/>
          </a:xfrm>
          <a:prstGeom prst="rect">
            <a:avLst/>
          </a:prstGeom>
          <a:noFill/>
        </p:spPr>
        <p:txBody>
          <a:bodyPr wrap="square" rtlCol="0">
            <a:spAutoFit/>
          </a:bodyPr>
          <a:lstStyle/>
          <a:p>
            <a:r>
              <a:rPr lang="de-CH" sz="2400" b="1" dirty="0"/>
              <a:t>Natur im Siedlungsraum: </a:t>
            </a:r>
            <a:r>
              <a:rPr lang="de-CH" sz="2400" b="1" dirty="0" err="1"/>
              <a:t>öffentl</a:t>
            </a:r>
            <a:r>
              <a:rPr lang="de-CH" sz="2400" b="1" dirty="0"/>
              <a:t>. Raum naturnah gestaltet und gepflegt. Pilotprojekte Sirnach / Eschlikon</a:t>
            </a:r>
          </a:p>
        </p:txBody>
      </p:sp>
      <p:pic>
        <p:nvPicPr>
          <p:cNvPr id="6" name="Grafik 5">
            <a:extLst>
              <a:ext uri="{FF2B5EF4-FFF2-40B4-BE49-F238E27FC236}">
                <a16:creationId xmlns:a16="http://schemas.microsoft.com/office/drawing/2014/main" xmlns="" id="{39180D16-13AE-4CDD-AC92-778B1D5B2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300" y="1403003"/>
            <a:ext cx="5782129" cy="4336596"/>
          </a:xfrm>
          <a:prstGeom prst="rect">
            <a:avLst/>
          </a:prstGeom>
        </p:spPr>
      </p:pic>
    </p:spTree>
    <p:extLst>
      <p:ext uri="{BB962C8B-B14F-4D97-AF65-F5344CB8AC3E}">
        <p14:creationId xmlns:p14="http://schemas.microsoft.com/office/powerpoint/2010/main" val="1382441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CB15DB73-D7D8-40A0-876C-121EBF8D61BC}"/>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500743" y="0"/>
            <a:ext cx="5435374" cy="3429000"/>
          </a:xfrm>
          <a:prstGeom prst="rect">
            <a:avLst/>
          </a:prstGeom>
          <a:noFill/>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xmlns="" id="{39C6057A-D42A-4BA7-8067-E346810E1414}"/>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6255884" y="1"/>
            <a:ext cx="5190445" cy="3429000"/>
          </a:xfrm>
          <a:prstGeom prst="rect">
            <a:avLst/>
          </a:prstGeom>
          <a:noFill/>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xmlns="" id="{28BBFE2F-C2C0-478B-AB7C-DB84623F6493}"/>
              </a:ext>
            </a:extLst>
          </p:cNvPr>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p:blipFill>
        <p:spPr bwMode="auto">
          <a:xfrm>
            <a:off x="500743" y="3771899"/>
            <a:ext cx="5435374" cy="2308325"/>
          </a:xfrm>
          <a:prstGeom prst="rect">
            <a:avLst/>
          </a:prstGeom>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xmlns="" id="{0463E3BE-91C0-4DCD-A546-D02F9FC8B615}"/>
              </a:ext>
            </a:extLst>
          </p:cNvPr>
          <p:cNvSpPr txBox="1"/>
          <p:nvPr/>
        </p:nvSpPr>
        <p:spPr>
          <a:xfrm>
            <a:off x="6255884" y="3670617"/>
            <a:ext cx="5190445" cy="2308324"/>
          </a:xfrm>
          <a:prstGeom prst="rect">
            <a:avLst/>
          </a:prstGeom>
          <a:noFill/>
          <a:ln>
            <a:noFill/>
          </a:ln>
        </p:spPr>
        <p:txBody>
          <a:bodyPr wrap="square" rtlCol="0">
            <a:spAutoFit/>
          </a:bodyPr>
          <a:lstStyle/>
          <a:p>
            <a:r>
              <a:rPr lang="de-CH" sz="3600" b="1" dirty="0"/>
              <a:t>Biodiversität =</a:t>
            </a:r>
          </a:p>
          <a:p>
            <a:r>
              <a:rPr lang="de-CH" sz="3600" b="1" dirty="0"/>
              <a:t>Vielfalt der Arten</a:t>
            </a:r>
          </a:p>
          <a:p>
            <a:r>
              <a:rPr lang="de-CH" sz="3600" b="1" dirty="0"/>
              <a:t>Vielfalt der Lebensräume</a:t>
            </a:r>
          </a:p>
          <a:p>
            <a:r>
              <a:rPr lang="de-CH" sz="3600" b="1" dirty="0"/>
              <a:t>Vielfalt der Gene</a:t>
            </a:r>
          </a:p>
        </p:txBody>
      </p:sp>
    </p:spTree>
    <p:extLst>
      <p:ext uri="{BB962C8B-B14F-4D97-AF65-F5344CB8AC3E}">
        <p14:creationId xmlns:p14="http://schemas.microsoft.com/office/powerpoint/2010/main" val="189855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4E9194E4-6C0D-475F-8E5C-026226020880}"/>
              </a:ext>
            </a:extLst>
          </p:cNvPr>
          <p:cNvSpPr txBox="1"/>
          <p:nvPr/>
        </p:nvSpPr>
        <p:spPr>
          <a:xfrm>
            <a:off x="749300" y="749300"/>
            <a:ext cx="10375900" cy="461665"/>
          </a:xfrm>
          <a:prstGeom prst="rect">
            <a:avLst/>
          </a:prstGeom>
          <a:noFill/>
        </p:spPr>
        <p:txBody>
          <a:bodyPr wrap="square" rtlCol="0">
            <a:spAutoFit/>
          </a:bodyPr>
          <a:lstStyle/>
          <a:p>
            <a:r>
              <a:rPr lang="de-CH" sz="2400" b="1" dirty="0">
                <a:solidFill>
                  <a:srgbClr val="C00000"/>
                </a:solidFill>
              </a:rPr>
              <a:t>Massnahmen gemäss Aktionsplan Biodiversität des Bundes; Beispiele Thurgau</a:t>
            </a:r>
          </a:p>
        </p:txBody>
      </p:sp>
      <p:sp>
        <p:nvSpPr>
          <p:cNvPr id="4" name="Textfeld 3">
            <a:extLst>
              <a:ext uri="{FF2B5EF4-FFF2-40B4-BE49-F238E27FC236}">
                <a16:creationId xmlns:a16="http://schemas.microsoft.com/office/drawing/2014/main" xmlns="" id="{E1C2A1CF-878F-4C1F-A468-7D6D6F931B58}"/>
              </a:ext>
            </a:extLst>
          </p:cNvPr>
          <p:cNvSpPr txBox="1"/>
          <p:nvPr/>
        </p:nvSpPr>
        <p:spPr>
          <a:xfrm>
            <a:off x="6096000" y="4968673"/>
            <a:ext cx="4980213" cy="830997"/>
          </a:xfrm>
          <a:prstGeom prst="rect">
            <a:avLst/>
          </a:prstGeom>
          <a:noFill/>
        </p:spPr>
        <p:txBody>
          <a:bodyPr wrap="square" rtlCol="0">
            <a:spAutoFit/>
          </a:bodyPr>
          <a:lstStyle/>
          <a:p>
            <a:r>
              <a:rPr lang="de-CH" sz="2400" b="1" dirty="0"/>
              <a:t>Wildbrücke A1: «Wiederherstellung der Vernetzung»;  Massnahme A7.1</a:t>
            </a:r>
          </a:p>
        </p:txBody>
      </p:sp>
      <p:pic>
        <p:nvPicPr>
          <p:cNvPr id="5" name="Grafik 4">
            <a:extLst>
              <a:ext uri="{FF2B5EF4-FFF2-40B4-BE49-F238E27FC236}">
                <a16:creationId xmlns:a16="http://schemas.microsoft.com/office/drawing/2014/main" xmlns="" id="{A473CDCD-97F0-4F64-9E30-313A469000BD}"/>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866774" y="1440995"/>
            <a:ext cx="4868639" cy="3277962"/>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xmlns="" id="{A94F4055-0D07-4970-B02C-B3A5F136125A}"/>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0" y="1460681"/>
            <a:ext cx="4980213" cy="32582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917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CAEDC157-958D-4F19-8FDC-43A6A657270F}"/>
              </a:ext>
            </a:extLst>
          </p:cNvPr>
          <p:cNvSpPr txBox="1"/>
          <p:nvPr/>
        </p:nvSpPr>
        <p:spPr>
          <a:xfrm>
            <a:off x="1270000" y="1257300"/>
            <a:ext cx="9550400" cy="4401205"/>
          </a:xfrm>
          <a:prstGeom prst="rect">
            <a:avLst/>
          </a:prstGeom>
          <a:noFill/>
        </p:spPr>
        <p:txBody>
          <a:bodyPr wrap="square" rtlCol="0">
            <a:spAutoFit/>
          </a:bodyPr>
          <a:lstStyle/>
          <a:p>
            <a:r>
              <a:rPr lang="de-CH" sz="2800" b="1" dirty="0">
                <a:solidFill>
                  <a:srgbClr val="C00000"/>
                </a:solidFill>
              </a:rPr>
              <a:t>Sowohl der Initiativtext wie auch die Beispiele gemäss Aktionsplan Biodiversität des Bundes stellen klar: Es geht um die Aufwertung von Schutzgebieten, Waldreservaten, Bachrenaturierungen, Trockenwiesen und –weiden, Vernetzungselemente wie Bahndämme, Wildbrücken, um die Artenvielfalt im Siedlungsraum, um die Förderung national prioritärer Arten. Es geht um die ökologische Infrastruktur.</a:t>
            </a:r>
          </a:p>
          <a:p>
            <a:endParaRPr lang="de-CH" sz="2800" b="1" dirty="0">
              <a:solidFill>
                <a:srgbClr val="C00000"/>
              </a:solidFill>
            </a:endParaRPr>
          </a:p>
          <a:p>
            <a:r>
              <a:rPr lang="de-CH" sz="2800" b="1" dirty="0">
                <a:solidFill>
                  <a:srgbClr val="C00000"/>
                </a:solidFill>
              </a:rPr>
              <a:t>Die Volksinitiative Biodiversität Thurgau ist kein «Angriff» auf die Flächen der produzierenden Landwirtschaft!</a:t>
            </a:r>
          </a:p>
        </p:txBody>
      </p:sp>
    </p:spTree>
    <p:extLst>
      <p:ext uri="{BB962C8B-B14F-4D97-AF65-F5344CB8AC3E}">
        <p14:creationId xmlns:p14="http://schemas.microsoft.com/office/powerpoint/2010/main" val="22710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9FC83D2E-35B3-48CB-AF0A-370D470DE737}"/>
              </a:ext>
            </a:extLst>
          </p:cNvPr>
          <p:cNvSpPr txBox="1"/>
          <p:nvPr/>
        </p:nvSpPr>
        <p:spPr>
          <a:xfrm>
            <a:off x="444500" y="797510"/>
            <a:ext cx="11303000" cy="5139869"/>
          </a:xfrm>
          <a:prstGeom prst="rect">
            <a:avLst/>
          </a:prstGeom>
          <a:noFill/>
        </p:spPr>
        <p:txBody>
          <a:bodyPr wrap="square" rtlCol="0">
            <a:spAutoFit/>
          </a:bodyPr>
          <a:lstStyle/>
          <a:p>
            <a:r>
              <a:rPr lang="de-CH" sz="2800" b="1" dirty="0">
                <a:solidFill>
                  <a:schemeClr val="accent6"/>
                </a:solidFill>
              </a:rPr>
              <a:t>Präsidium der Thurgauer  Volksinitiative Biodiversität; Stand 1. Januar 2019</a:t>
            </a:r>
          </a:p>
          <a:p>
            <a:endParaRPr lang="de-CH" sz="2800" b="1" dirty="0">
              <a:solidFill>
                <a:schemeClr val="accent6"/>
              </a:solidFill>
            </a:endParaRPr>
          </a:p>
          <a:p>
            <a:r>
              <a:rPr lang="de-CH" sz="2800" b="1" dirty="0">
                <a:solidFill>
                  <a:schemeClr val="accent6"/>
                </a:solidFill>
              </a:rPr>
              <a:t>Pro Natura Thurgau			Grüne Partei Thurgau</a:t>
            </a:r>
          </a:p>
          <a:p>
            <a:r>
              <a:rPr lang="de-CH" sz="2800" b="1" dirty="0">
                <a:solidFill>
                  <a:schemeClr val="accent6"/>
                </a:solidFill>
              </a:rPr>
              <a:t>WWF Thurgau				Grünliberale Partei TG</a:t>
            </a:r>
          </a:p>
          <a:p>
            <a:r>
              <a:rPr lang="de-CH" sz="2800" b="1" dirty="0" err="1">
                <a:solidFill>
                  <a:schemeClr val="accent6"/>
                </a:solidFill>
              </a:rPr>
              <a:t>Birdlife</a:t>
            </a:r>
            <a:r>
              <a:rPr lang="de-CH" sz="2800" b="1" dirty="0">
                <a:solidFill>
                  <a:schemeClr val="accent6"/>
                </a:solidFill>
              </a:rPr>
              <a:t> – Thurgauer Vogelschutz	CVP Thurgau</a:t>
            </a:r>
          </a:p>
          <a:p>
            <a:r>
              <a:rPr lang="de-CH" sz="2800" b="1" dirty="0">
                <a:solidFill>
                  <a:schemeClr val="accent6"/>
                </a:solidFill>
              </a:rPr>
              <a:t>Fischereiverband Thurgau		EVP Thurgau</a:t>
            </a:r>
          </a:p>
          <a:p>
            <a:endParaRPr lang="de-CH" sz="2800" b="1" dirty="0">
              <a:solidFill>
                <a:schemeClr val="accent6"/>
              </a:solidFill>
            </a:endParaRPr>
          </a:p>
          <a:p>
            <a:r>
              <a:rPr lang="de-CH" sz="2800" b="1" dirty="0">
                <a:solidFill>
                  <a:schemeClr val="accent6"/>
                </a:solidFill>
              </a:rPr>
              <a:t>Kirche und Umwelt – Komm. der kath. Landeskirche</a:t>
            </a:r>
          </a:p>
          <a:p>
            <a:endParaRPr lang="de-CH" sz="2800" b="1" dirty="0">
              <a:solidFill>
                <a:schemeClr val="accent6"/>
              </a:solidFill>
            </a:endParaRPr>
          </a:p>
          <a:p>
            <a:r>
              <a:rPr lang="de-CH" sz="2400" b="1" dirty="0">
                <a:solidFill>
                  <a:schemeClr val="accent6"/>
                </a:solidFill>
              </a:rPr>
              <a:t>Verband Thurgauer Landwirtschaft und BDP sind angefragt </a:t>
            </a:r>
          </a:p>
          <a:p>
            <a:r>
              <a:rPr lang="de-CH" sz="2400" b="1" dirty="0">
                <a:solidFill>
                  <a:schemeClr val="accent6"/>
                </a:solidFill>
              </a:rPr>
              <a:t>Aufbau eines Unterstützungskomitees von Privatpersonen</a:t>
            </a:r>
          </a:p>
          <a:p>
            <a:endParaRPr lang="de-CH" sz="2800" b="1" dirty="0">
              <a:solidFill>
                <a:schemeClr val="accent6"/>
              </a:solidFill>
            </a:endParaRPr>
          </a:p>
        </p:txBody>
      </p:sp>
    </p:spTree>
    <p:extLst>
      <p:ext uri="{BB962C8B-B14F-4D97-AF65-F5344CB8AC3E}">
        <p14:creationId xmlns:p14="http://schemas.microsoft.com/office/powerpoint/2010/main" val="496800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78652B51-E4E9-438D-8243-945EC5E342BA}"/>
              </a:ext>
            </a:extLst>
          </p:cNvPr>
          <p:cNvSpPr txBox="1"/>
          <p:nvPr/>
        </p:nvSpPr>
        <p:spPr>
          <a:xfrm>
            <a:off x="355600" y="660400"/>
            <a:ext cx="6146800" cy="5509200"/>
          </a:xfrm>
          <a:prstGeom prst="rect">
            <a:avLst/>
          </a:prstGeom>
          <a:noFill/>
        </p:spPr>
        <p:txBody>
          <a:bodyPr wrap="square" rtlCol="0">
            <a:spAutoFit/>
          </a:bodyPr>
          <a:lstStyle/>
          <a:p>
            <a:r>
              <a:rPr lang="de-CH" sz="2800" b="1" dirty="0">
                <a:solidFill>
                  <a:schemeClr val="accent6"/>
                </a:solidFill>
              </a:rPr>
              <a:t>Wer sich für die Biodiversität engagiert, setzt sich für die Sicherung der Lebens-</a:t>
            </a:r>
            <a:r>
              <a:rPr lang="de-CH" sz="2800" b="1" dirty="0" err="1">
                <a:solidFill>
                  <a:schemeClr val="accent6"/>
                </a:solidFill>
              </a:rPr>
              <a:t>grundlagen</a:t>
            </a:r>
            <a:r>
              <a:rPr lang="de-CH" sz="2800" b="1" dirty="0">
                <a:solidFill>
                  <a:schemeClr val="accent6"/>
                </a:solidFill>
              </a:rPr>
              <a:t> der Zukunft ein.</a:t>
            </a:r>
          </a:p>
          <a:p>
            <a:r>
              <a:rPr lang="de-CH" sz="2800" dirty="0">
                <a:solidFill>
                  <a:schemeClr val="accent6"/>
                </a:solidFill>
              </a:rPr>
              <a:t>	Dr. Daniela Pauli, Forum 	Biodiversität Schweiz</a:t>
            </a:r>
          </a:p>
          <a:p>
            <a:endParaRPr lang="de-CH" sz="2800" dirty="0">
              <a:solidFill>
                <a:schemeClr val="accent6"/>
              </a:solidFill>
            </a:endParaRPr>
          </a:p>
          <a:p>
            <a:r>
              <a:rPr lang="de-CH" sz="2800" b="1" dirty="0">
                <a:solidFill>
                  <a:schemeClr val="accent6"/>
                </a:solidFill>
              </a:rPr>
              <a:t>Erhalt und Förderung der Biodiversität kostet; das Nichtstun kostet wesentlich mehr!</a:t>
            </a:r>
          </a:p>
          <a:p>
            <a:r>
              <a:rPr lang="de-CH" sz="2800" dirty="0">
                <a:solidFill>
                  <a:schemeClr val="accent6"/>
                </a:solidFill>
              </a:rPr>
              <a:t>	Biodiversitätsstrategie </a:t>
            </a:r>
            <a:r>
              <a:rPr lang="de-CH" sz="2800" dirty="0" err="1">
                <a:solidFill>
                  <a:schemeClr val="accent6"/>
                </a:solidFill>
              </a:rPr>
              <a:t>St.Gallen</a:t>
            </a:r>
            <a:endParaRPr lang="de-CH" sz="2800" dirty="0">
              <a:solidFill>
                <a:schemeClr val="accent6"/>
              </a:solidFill>
            </a:endParaRPr>
          </a:p>
          <a:p>
            <a:endParaRPr lang="de-CH" sz="2800" dirty="0">
              <a:solidFill>
                <a:schemeClr val="accent6"/>
              </a:solidFill>
            </a:endParaRPr>
          </a:p>
          <a:p>
            <a:r>
              <a:rPr lang="de-CH" sz="2800" dirty="0">
                <a:solidFill>
                  <a:schemeClr val="accent6"/>
                </a:solidFill>
              </a:rPr>
              <a:t>				</a:t>
            </a:r>
            <a:r>
              <a:rPr lang="de-CH" sz="4400" b="1" dirty="0">
                <a:solidFill>
                  <a:schemeClr val="accent6"/>
                </a:solidFill>
              </a:rPr>
              <a:t>Danke!</a:t>
            </a:r>
          </a:p>
        </p:txBody>
      </p:sp>
      <p:pic>
        <p:nvPicPr>
          <p:cNvPr id="5" name="Grafik 4">
            <a:extLst>
              <a:ext uri="{FF2B5EF4-FFF2-40B4-BE49-F238E27FC236}">
                <a16:creationId xmlns:a16="http://schemas.microsoft.com/office/drawing/2014/main" xmlns="" id="{92C6C9F3-23EA-4ADF-A29E-05B1B9316B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7351" y="774699"/>
            <a:ext cx="5674649" cy="5295901"/>
          </a:xfrm>
          <a:prstGeom prst="rect">
            <a:avLst/>
          </a:prstGeom>
        </p:spPr>
      </p:pic>
    </p:spTree>
    <p:extLst>
      <p:ext uri="{BB962C8B-B14F-4D97-AF65-F5344CB8AC3E}">
        <p14:creationId xmlns:p14="http://schemas.microsoft.com/office/powerpoint/2010/main" val="428072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0" descr="TWW_GR_Cavaione_0705_3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38287" y="3315511"/>
            <a:ext cx="5171495" cy="24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2" descr="Meinrad_Ramsar CH-9.6 Regeneration.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38288" y="696999"/>
            <a:ext cx="5171495" cy="24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4"/>
          <p:cNvSpPr txBox="1">
            <a:spLocks noChangeArrowheads="1"/>
          </p:cNvSpPr>
          <p:nvPr/>
        </p:nvSpPr>
        <p:spPr bwMode="auto">
          <a:xfrm>
            <a:off x="6527800" y="6334125"/>
            <a:ext cx="42940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CH" sz="2800" dirty="0">
                <a:solidFill>
                  <a:schemeClr val="bg1"/>
                </a:solidFill>
                <a:latin typeface="Calibri" charset="0"/>
              </a:rPr>
              <a:t>Trockenwiesen und -weiden</a:t>
            </a:r>
          </a:p>
        </p:txBody>
      </p:sp>
      <p:sp>
        <p:nvSpPr>
          <p:cNvPr id="38923" name="TextBox 16"/>
          <p:cNvSpPr txBox="1">
            <a:spLocks noChangeArrowheads="1"/>
          </p:cNvSpPr>
          <p:nvPr/>
        </p:nvSpPr>
        <p:spPr bwMode="auto">
          <a:xfrm>
            <a:off x="6403031" y="3846408"/>
            <a:ext cx="22717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CH" sz="8000" b="1" dirty="0">
                <a:solidFill>
                  <a:schemeClr val="bg1"/>
                </a:solidFill>
                <a:latin typeface="Calibri" charset="0"/>
              </a:rPr>
              <a:t>-95%</a:t>
            </a:r>
          </a:p>
        </p:txBody>
      </p:sp>
      <p:sp>
        <p:nvSpPr>
          <p:cNvPr id="38924" name="TextBox 17"/>
          <p:cNvSpPr txBox="1">
            <a:spLocks noChangeArrowheads="1"/>
          </p:cNvSpPr>
          <p:nvPr/>
        </p:nvSpPr>
        <p:spPr bwMode="auto">
          <a:xfrm>
            <a:off x="6375400" y="1536702"/>
            <a:ext cx="22717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fr-CH" sz="8000" b="1" dirty="0">
                <a:solidFill>
                  <a:schemeClr val="bg1"/>
                </a:solidFill>
                <a:latin typeface="Calibri" charset="0"/>
              </a:rPr>
              <a:t>-82%</a:t>
            </a:r>
          </a:p>
        </p:txBody>
      </p:sp>
      <p:graphicFrame>
        <p:nvGraphicFramePr>
          <p:cNvPr id="19" name="Diagramm 18">
            <a:extLst>
              <a:ext uri="{FF2B5EF4-FFF2-40B4-BE49-F238E27FC236}">
                <a16:creationId xmlns:a16="http://schemas.microsoft.com/office/drawing/2014/main" xmlns="" id="{8E1B09DD-47C4-4E07-A660-C0A12F8ED1FC}"/>
              </a:ext>
            </a:extLst>
          </p:cNvPr>
          <p:cNvGraphicFramePr/>
          <p:nvPr>
            <p:extLst>
              <p:ext uri="{D42A27DB-BD31-4B8C-83A1-F6EECF244321}">
                <p14:modId xmlns:p14="http://schemas.microsoft.com/office/powerpoint/2010/main" val="1933677237"/>
              </p:ext>
            </p:extLst>
          </p:nvPr>
        </p:nvGraphicFramePr>
        <p:xfrm>
          <a:off x="1731748" y="735824"/>
          <a:ext cx="3818151" cy="23208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Diagramm 19">
            <a:extLst>
              <a:ext uri="{FF2B5EF4-FFF2-40B4-BE49-F238E27FC236}">
                <a16:creationId xmlns:a16="http://schemas.microsoft.com/office/drawing/2014/main" xmlns="" id="{53F5BCD9-7762-44D5-8068-78DE23C8A82B}"/>
              </a:ext>
            </a:extLst>
          </p:cNvPr>
          <p:cNvGraphicFramePr/>
          <p:nvPr>
            <p:extLst>
              <p:ext uri="{D42A27DB-BD31-4B8C-83A1-F6EECF244321}">
                <p14:modId xmlns:p14="http://schemas.microsoft.com/office/powerpoint/2010/main" val="2523870584"/>
              </p:ext>
            </p:extLst>
          </p:nvPr>
        </p:nvGraphicFramePr>
        <p:xfrm>
          <a:off x="1674063" y="3347726"/>
          <a:ext cx="3875836" cy="2320804"/>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feld 1">
            <a:extLst>
              <a:ext uri="{FF2B5EF4-FFF2-40B4-BE49-F238E27FC236}">
                <a16:creationId xmlns:a16="http://schemas.microsoft.com/office/drawing/2014/main" xmlns="" id="{375334E9-01C2-4BD7-8B45-628CF2EFC5D8}"/>
              </a:ext>
            </a:extLst>
          </p:cNvPr>
          <p:cNvSpPr txBox="1"/>
          <p:nvPr/>
        </p:nvSpPr>
        <p:spPr>
          <a:xfrm>
            <a:off x="8683753" y="2471853"/>
            <a:ext cx="2019300" cy="584775"/>
          </a:xfrm>
          <a:prstGeom prst="rect">
            <a:avLst/>
          </a:prstGeom>
          <a:noFill/>
        </p:spPr>
        <p:txBody>
          <a:bodyPr wrap="square" rtlCol="0">
            <a:spAutoFit/>
          </a:bodyPr>
          <a:lstStyle/>
          <a:p>
            <a:r>
              <a:rPr lang="de-CH" sz="3200" b="1" dirty="0">
                <a:solidFill>
                  <a:schemeClr val="bg1"/>
                </a:solidFill>
              </a:rPr>
              <a:t>Moore</a:t>
            </a:r>
          </a:p>
        </p:txBody>
      </p:sp>
      <p:sp>
        <p:nvSpPr>
          <p:cNvPr id="22" name="Textfeld 21">
            <a:extLst>
              <a:ext uri="{FF2B5EF4-FFF2-40B4-BE49-F238E27FC236}">
                <a16:creationId xmlns:a16="http://schemas.microsoft.com/office/drawing/2014/main" xmlns="" id="{A9D742BB-8EC3-4D95-964D-72294839CAC8}"/>
              </a:ext>
            </a:extLst>
          </p:cNvPr>
          <p:cNvSpPr txBox="1"/>
          <p:nvPr/>
        </p:nvSpPr>
        <p:spPr>
          <a:xfrm>
            <a:off x="8683753" y="4591312"/>
            <a:ext cx="2726029" cy="1077218"/>
          </a:xfrm>
          <a:prstGeom prst="rect">
            <a:avLst/>
          </a:prstGeom>
          <a:noFill/>
        </p:spPr>
        <p:txBody>
          <a:bodyPr wrap="square" rtlCol="0">
            <a:spAutoFit/>
          </a:bodyPr>
          <a:lstStyle/>
          <a:p>
            <a:r>
              <a:rPr lang="de-CH" sz="3200" b="1" dirty="0">
                <a:solidFill>
                  <a:schemeClr val="bg1"/>
                </a:solidFill>
              </a:rPr>
              <a:t>Trockenwiesen und  -weiden</a:t>
            </a:r>
          </a:p>
        </p:txBody>
      </p:sp>
      <p:sp>
        <p:nvSpPr>
          <p:cNvPr id="3" name="Textfeld 2">
            <a:extLst>
              <a:ext uri="{FF2B5EF4-FFF2-40B4-BE49-F238E27FC236}">
                <a16:creationId xmlns:a16="http://schemas.microsoft.com/office/drawing/2014/main" xmlns="" id="{BAAF5E7A-D7FE-4B08-A017-56D25F21C1FF}"/>
              </a:ext>
            </a:extLst>
          </p:cNvPr>
          <p:cNvSpPr txBox="1"/>
          <p:nvPr/>
        </p:nvSpPr>
        <p:spPr>
          <a:xfrm>
            <a:off x="436980" y="293183"/>
            <a:ext cx="3627019" cy="584775"/>
          </a:xfrm>
          <a:prstGeom prst="rect">
            <a:avLst/>
          </a:prstGeom>
          <a:noFill/>
        </p:spPr>
        <p:txBody>
          <a:bodyPr wrap="square" rtlCol="0">
            <a:spAutoFit/>
          </a:bodyPr>
          <a:lstStyle/>
          <a:p>
            <a:r>
              <a:rPr lang="de-CH" sz="3200" b="1" dirty="0">
                <a:solidFill>
                  <a:srgbClr val="FF0000"/>
                </a:solidFill>
              </a:rPr>
              <a:t>seit 1900 verloren…</a:t>
            </a:r>
          </a:p>
        </p:txBody>
      </p:sp>
      <p:sp>
        <p:nvSpPr>
          <p:cNvPr id="4" name="Textfeld 3">
            <a:extLst>
              <a:ext uri="{FF2B5EF4-FFF2-40B4-BE49-F238E27FC236}">
                <a16:creationId xmlns:a16="http://schemas.microsoft.com/office/drawing/2014/main" xmlns="" id="{AE5F0AF0-F4DA-42DD-BF10-5F2EA93D40FA}"/>
              </a:ext>
            </a:extLst>
          </p:cNvPr>
          <p:cNvSpPr txBox="1"/>
          <p:nvPr/>
        </p:nvSpPr>
        <p:spPr>
          <a:xfrm>
            <a:off x="436980" y="6083300"/>
            <a:ext cx="11285120" cy="584775"/>
          </a:xfrm>
          <a:prstGeom prst="rect">
            <a:avLst/>
          </a:prstGeom>
          <a:noFill/>
        </p:spPr>
        <p:txBody>
          <a:bodyPr wrap="square" rtlCol="0">
            <a:spAutoFit/>
          </a:bodyPr>
          <a:lstStyle/>
          <a:p>
            <a:r>
              <a:rPr lang="de-CH" sz="3200" b="1" dirty="0">
                <a:solidFill>
                  <a:srgbClr val="FF0000"/>
                </a:solidFill>
              </a:rPr>
              <a:t>und: Die Schweiz hat die längsten Roten Listen aller OECD-Länder.</a:t>
            </a:r>
          </a:p>
        </p:txBody>
      </p:sp>
    </p:spTree>
    <p:extLst>
      <p:ext uri="{BB962C8B-B14F-4D97-AF65-F5344CB8AC3E}">
        <p14:creationId xmlns:p14="http://schemas.microsoft.com/office/powerpoint/2010/main" val="15970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8923" grpId="0"/>
      <p:bldP spid="389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xmlns="" id="{A53C0271-B2AC-48EE-831C-E16A7A4A792A}"/>
              </a:ext>
            </a:extLst>
          </p:cNvPr>
          <p:cNvSpPr txBox="1">
            <a:spLocks noChangeArrowheads="1"/>
          </p:cNvSpPr>
          <p:nvPr/>
        </p:nvSpPr>
        <p:spPr bwMode="auto">
          <a:xfrm>
            <a:off x="6202362" y="669568"/>
            <a:ext cx="5627688" cy="3552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Regulierende Leistungen</a:t>
            </a:r>
            <a:endParaRPr kumimoji="0" lang="de-DE" altLang="de-DE"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Kohlenstoffspeicherung / Klima</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Erosionsschutz /Hochwasserschutz</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Bodenfruchtbarkeit</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Bestäubung von Kulturpflanzen</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Biolog</a:t>
            </a: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Schädlingsregulierung</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Regulierung von Krankheitserregern</a:t>
            </a:r>
            <a:endParaRPr kumimoji="0" lang="de-DE" altLang="de-DE" sz="2800" b="0" i="0" u="none" strike="noStrike" cap="none" normalizeH="0" baseline="0" dirty="0">
              <a:ln>
                <a:noFill/>
              </a:ln>
              <a:solidFill>
                <a:schemeClr val="bg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Lärmschutz, Luftreinhaltung</a:t>
            </a:r>
            <a:endParaRPr kumimoji="0" lang="de-DE" altLang="de-DE" sz="2800" b="0" i="0" u="none" strike="noStrike" cap="none" normalizeH="0" baseline="0" dirty="0">
              <a:ln>
                <a:noFill/>
              </a:ln>
              <a:solidFill>
                <a:schemeClr val="bg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 name="Text Box 1">
            <a:extLst>
              <a:ext uri="{FF2B5EF4-FFF2-40B4-BE49-F238E27FC236}">
                <a16:creationId xmlns:a16="http://schemas.microsoft.com/office/drawing/2014/main" xmlns="" id="{D4DA6481-44B9-436E-A546-7301A8458421}"/>
              </a:ext>
            </a:extLst>
          </p:cNvPr>
          <p:cNvSpPr txBox="1">
            <a:spLocks noChangeArrowheads="1"/>
          </p:cNvSpPr>
          <p:nvPr/>
        </p:nvSpPr>
        <p:spPr bwMode="auto">
          <a:xfrm>
            <a:off x="6202362" y="4270375"/>
            <a:ext cx="4776788" cy="2070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Kulturelle Leistungen</a:t>
            </a:r>
            <a:endParaRPr kumimoji="0" lang="de-DE" altLang="de-DE"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Erholung / Wohlbefinden</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Tourismus / Standortfaktor</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Identität (Heimatgefühl)</a:t>
            </a:r>
            <a:endParaRPr kumimoji="0" lang="de-DE"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xmlns="" id="{9BDFE527-89B0-4ED5-BF22-1B0A3DC03A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5">
            <a:extLst>
              <a:ext uri="{FF2B5EF4-FFF2-40B4-BE49-F238E27FC236}">
                <a16:creationId xmlns:a16="http://schemas.microsoft.com/office/drawing/2014/main" xmlns="" id="{F865E428-A807-462B-A89D-88DC2C3617BB}"/>
              </a:ext>
            </a:extLst>
          </p:cNvPr>
          <p:cNvSpPr>
            <a:spLocks noChangeArrowheads="1"/>
          </p:cNvSpPr>
          <p:nvPr/>
        </p:nvSpPr>
        <p:spPr bwMode="auto">
          <a:xfrm>
            <a:off x="693739" y="645487"/>
            <a:ext cx="5402261"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Ökosystemleistungen für unser </a:t>
            </a:r>
            <a:endParaRPr kumimoji="0" lang="de-CH" altLang="de-DE"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Wohlergehen und die Wirtschaft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Basisleistungen</a:t>
            </a:r>
            <a:endParaRPr kumimoji="0" lang="de-CH" altLang="de-DE"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Bodenbildung</a:t>
            </a:r>
            <a:endParaRPr kumimoji="0" lang="de-CH"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Erhaltung der Nährstoffkreisläufe</a:t>
            </a:r>
            <a:endParaRPr kumimoji="0" lang="de-CH"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globaler Wasserkreislauf</a:t>
            </a:r>
            <a:endParaRPr kumimoji="0" lang="de-CH" altLang="de-DE" sz="2800" b="0" i="0" u="none" strike="noStrike" cap="none" normalizeH="0" baseline="0" dirty="0">
              <a:ln>
                <a:noFill/>
              </a:ln>
              <a:solidFill>
                <a:schemeClr val="bg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Sauerstoffproduktion</a:t>
            </a:r>
            <a:endParaRPr kumimoji="0" lang="de-CH"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xmlns="" id="{6ADC5C63-C1D3-42FD-8015-778919D88D9C}"/>
              </a:ext>
            </a:extLst>
          </p:cNvPr>
          <p:cNvSpPr>
            <a:spLocks noChangeArrowheads="1"/>
          </p:cNvSpPr>
          <p:nvPr/>
        </p:nvSpPr>
        <p:spPr bwMode="auto">
          <a:xfrm>
            <a:off x="693739" y="4286250"/>
            <a:ext cx="52959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Versorgungsleistungen</a:t>
            </a:r>
            <a:endParaRPr kumimoji="0" lang="de-CH" altLang="de-DE"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Nahrung und Futtermittel</a:t>
            </a:r>
            <a:endParaRPr kumimoji="0" lang="de-CH" altLang="de-DE" sz="2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Trinkwasser</a:t>
            </a:r>
            <a:endParaRPr kumimoji="0" lang="de-CH" altLang="de-DE" sz="2800" b="0" i="0" u="none" strike="noStrike" cap="none" normalizeH="0" baseline="0" dirty="0">
              <a:ln>
                <a:noFill/>
              </a:ln>
              <a:solidFill>
                <a:schemeClr val="bg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Medikamente</a:t>
            </a:r>
            <a:endParaRPr kumimoji="0" lang="de-CH" altLang="de-DE" sz="2800" b="0" i="0" u="none" strike="noStrike" cap="none" normalizeH="0" baseline="0" dirty="0">
              <a:ln>
                <a:noFill/>
              </a:ln>
              <a:solidFill>
                <a:schemeClr val="bg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800" b="1" i="0" u="none" strike="noStrike" cap="none" normalizeH="0" baseline="0" dirty="0">
                <a:ln>
                  <a:noFill/>
                </a:ln>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Genetische Ressourcen</a:t>
            </a:r>
            <a:endParaRPr kumimoji="0" lang="de-CH" altLang="de-DE" sz="2800" b="0" i="0" u="none" strike="noStrike" cap="none" normalizeH="0" baseline="0" dirty="0">
              <a:ln>
                <a:noFill/>
              </a:ln>
              <a:solidFill>
                <a:schemeClr val="bg1">
                  <a:lumMod val="50000"/>
                </a:schemeClr>
              </a:solidFill>
              <a:effectLst/>
              <a:latin typeface="Arial" panose="020B0604020202020204" pitchFamily="34" charset="0"/>
            </a:endParaRPr>
          </a:p>
        </p:txBody>
      </p:sp>
    </p:spTree>
    <p:extLst>
      <p:ext uri="{BB962C8B-B14F-4D97-AF65-F5344CB8AC3E}">
        <p14:creationId xmlns:p14="http://schemas.microsoft.com/office/powerpoint/2010/main" val="169720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odenorganismen">
            <a:extLst>
              <a:ext uri="{FF2B5EF4-FFF2-40B4-BE49-F238E27FC236}">
                <a16:creationId xmlns:a16="http://schemas.microsoft.com/office/drawing/2014/main" xmlns="" id="{7C8DCD5E-AD89-40CD-9509-DDC0796B1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21" y="3271089"/>
            <a:ext cx="5845343" cy="34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xmlns="" id="{B8457BA5-73F0-4D83-99CB-6F223850B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73426"/>
            <a:ext cx="5274128" cy="34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a:extLst>
              <a:ext uri="{FF2B5EF4-FFF2-40B4-BE49-F238E27FC236}">
                <a16:creationId xmlns:a16="http://schemas.microsoft.com/office/drawing/2014/main" xmlns="" id="{BC332867-E41C-4B44-9405-0F17B49B50EA}"/>
              </a:ext>
            </a:extLst>
          </p:cNvPr>
          <p:cNvSpPr/>
          <p:nvPr/>
        </p:nvSpPr>
        <p:spPr>
          <a:xfrm>
            <a:off x="555171" y="260648"/>
            <a:ext cx="10711543" cy="584775"/>
          </a:xfrm>
          <a:prstGeom prst="rect">
            <a:avLst/>
          </a:prstGeom>
        </p:spPr>
        <p:txBody>
          <a:bodyPr wrap="square">
            <a:spAutoFit/>
          </a:bodyPr>
          <a:lstStyle/>
          <a:p>
            <a:r>
              <a:rPr lang="de-CH" sz="3200" b="1" dirty="0">
                <a:solidFill>
                  <a:srgbClr val="E4000D"/>
                </a:solidFill>
                <a:latin typeface="Arial" charset="0"/>
              </a:rPr>
              <a:t>Ökosystemleistungen dank Biodiversität (Beispiele) </a:t>
            </a:r>
            <a:endParaRPr lang="de-DE" sz="3200" b="1" dirty="0"/>
          </a:p>
        </p:txBody>
      </p:sp>
      <p:sp>
        <p:nvSpPr>
          <p:cNvPr id="11" name="Textfeld 10">
            <a:extLst>
              <a:ext uri="{FF2B5EF4-FFF2-40B4-BE49-F238E27FC236}">
                <a16:creationId xmlns:a16="http://schemas.microsoft.com/office/drawing/2014/main" xmlns="" id="{D75CBF6B-29E3-445C-B5B3-EDC572C3D78F}"/>
              </a:ext>
            </a:extLst>
          </p:cNvPr>
          <p:cNvSpPr txBox="1"/>
          <p:nvPr/>
        </p:nvSpPr>
        <p:spPr>
          <a:xfrm>
            <a:off x="6629400" y="5011349"/>
            <a:ext cx="5121729" cy="1354217"/>
          </a:xfrm>
          <a:prstGeom prst="rect">
            <a:avLst/>
          </a:prstGeom>
          <a:noFill/>
        </p:spPr>
        <p:txBody>
          <a:bodyPr wrap="square" rtlCol="0">
            <a:spAutoFit/>
          </a:bodyPr>
          <a:lstStyle/>
          <a:p>
            <a:r>
              <a:rPr lang="de-CH" sz="3200" b="1" dirty="0">
                <a:solidFill>
                  <a:srgbClr val="008080"/>
                </a:solidFill>
                <a:latin typeface="Arial" charset="0"/>
              </a:rPr>
              <a:t>Bestäubung von Kultur- und Wildpflanzen</a:t>
            </a:r>
          </a:p>
          <a:p>
            <a:endParaRPr lang="de-DE" dirty="0"/>
          </a:p>
        </p:txBody>
      </p:sp>
      <p:sp>
        <p:nvSpPr>
          <p:cNvPr id="13" name="Textfeld 12">
            <a:extLst>
              <a:ext uri="{FF2B5EF4-FFF2-40B4-BE49-F238E27FC236}">
                <a16:creationId xmlns:a16="http://schemas.microsoft.com/office/drawing/2014/main" xmlns="" id="{6956DA0E-9E08-4E27-9D46-F939B4E62989}"/>
              </a:ext>
            </a:extLst>
          </p:cNvPr>
          <p:cNvSpPr txBox="1"/>
          <p:nvPr/>
        </p:nvSpPr>
        <p:spPr>
          <a:xfrm>
            <a:off x="397821" y="1273426"/>
            <a:ext cx="4678235" cy="1569660"/>
          </a:xfrm>
          <a:prstGeom prst="rect">
            <a:avLst/>
          </a:prstGeom>
          <a:noFill/>
        </p:spPr>
        <p:txBody>
          <a:bodyPr wrap="square" rtlCol="0">
            <a:spAutoFit/>
          </a:bodyPr>
          <a:lstStyle/>
          <a:p>
            <a:r>
              <a:rPr lang="de-CH" sz="3200" b="1" dirty="0">
                <a:solidFill>
                  <a:srgbClr val="008080"/>
                </a:solidFill>
                <a:latin typeface="Arial" charset="0"/>
              </a:rPr>
              <a:t>Bodenbildung, Bodenfruchtbarkeit</a:t>
            </a:r>
          </a:p>
          <a:p>
            <a:endParaRPr lang="de-DE" sz="3200" b="1" dirty="0"/>
          </a:p>
        </p:txBody>
      </p:sp>
    </p:spTree>
    <p:extLst>
      <p:ext uri="{BB962C8B-B14F-4D97-AF65-F5344CB8AC3E}">
        <p14:creationId xmlns:p14="http://schemas.microsoft.com/office/powerpoint/2010/main" val="1337882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Kohlenstoffkreislauf">
            <a:extLst>
              <a:ext uri="{FF2B5EF4-FFF2-40B4-BE49-F238E27FC236}">
                <a16:creationId xmlns:a16="http://schemas.microsoft.com/office/drawing/2014/main" xmlns="" id="{7A66ACCE-6A45-4B71-BCB5-DCF2BBCA6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31" y="1176670"/>
            <a:ext cx="5559956" cy="42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xmlns="" id="{9C970DA0-1ED0-4410-9372-B1323B6F8C87}"/>
              </a:ext>
            </a:extLst>
          </p:cNvPr>
          <p:cNvSpPr/>
          <p:nvPr/>
        </p:nvSpPr>
        <p:spPr>
          <a:xfrm>
            <a:off x="293914" y="5535450"/>
            <a:ext cx="5687073" cy="1077218"/>
          </a:xfrm>
          <a:prstGeom prst="rect">
            <a:avLst/>
          </a:prstGeom>
        </p:spPr>
        <p:txBody>
          <a:bodyPr wrap="square">
            <a:spAutoFit/>
          </a:bodyPr>
          <a:lstStyle/>
          <a:p>
            <a:pPr eaLnBrk="0" hangingPunct="0"/>
            <a:r>
              <a:rPr lang="de-DE" sz="3200" b="1" dirty="0">
                <a:solidFill>
                  <a:srgbClr val="008080"/>
                </a:solidFill>
                <a:latin typeface="Arial" charset="0"/>
              </a:rPr>
              <a:t>Aufrechterhaltung der</a:t>
            </a:r>
            <a:br>
              <a:rPr lang="de-DE" sz="3200" b="1" dirty="0">
                <a:solidFill>
                  <a:srgbClr val="008080"/>
                </a:solidFill>
                <a:latin typeface="Arial" charset="0"/>
              </a:rPr>
            </a:br>
            <a:r>
              <a:rPr lang="de-DE" sz="3200" b="1" dirty="0">
                <a:solidFill>
                  <a:srgbClr val="008080"/>
                </a:solidFill>
                <a:latin typeface="Arial" charset="0"/>
              </a:rPr>
              <a:t>Stoffkreisläufe, C-Speicher</a:t>
            </a:r>
          </a:p>
        </p:txBody>
      </p:sp>
      <p:sp>
        <p:nvSpPr>
          <p:cNvPr id="4" name="Rechteck 3">
            <a:extLst>
              <a:ext uri="{FF2B5EF4-FFF2-40B4-BE49-F238E27FC236}">
                <a16:creationId xmlns:a16="http://schemas.microsoft.com/office/drawing/2014/main" xmlns="" id="{3E708432-A8DD-4149-9D94-9FE0A08ECDFE}"/>
              </a:ext>
            </a:extLst>
          </p:cNvPr>
          <p:cNvSpPr/>
          <p:nvPr/>
        </p:nvSpPr>
        <p:spPr>
          <a:xfrm>
            <a:off x="293914" y="276976"/>
            <a:ext cx="10711543" cy="584775"/>
          </a:xfrm>
          <a:prstGeom prst="rect">
            <a:avLst/>
          </a:prstGeom>
        </p:spPr>
        <p:txBody>
          <a:bodyPr wrap="square">
            <a:spAutoFit/>
          </a:bodyPr>
          <a:lstStyle/>
          <a:p>
            <a:r>
              <a:rPr lang="de-CH" sz="3200" b="1" dirty="0">
                <a:solidFill>
                  <a:srgbClr val="E4000D"/>
                </a:solidFill>
                <a:latin typeface="Arial" charset="0"/>
              </a:rPr>
              <a:t>Ökosystemleistungen dank Biodiversität (Beispiele) </a:t>
            </a:r>
            <a:endParaRPr lang="de-DE" sz="3200" b="1" dirty="0"/>
          </a:p>
        </p:txBody>
      </p:sp>
      <p:sp>
        <p:nvSpPr>
          <p:cNvPr id="6" name="Rechteck 5">
            <a:extLst>
              <a:ext uri="{FF2B5EF4-FFF2-40B4-BE49-F238E27FC236}">
                <a16:creationId xmlns:a16="http://schemas.microsoft.com/office/drawing/2014/main" xmlns="" id="{BFE10C96-B4BE-407C-9C18-6FF5C9E9CC6A}"/>
              </a:ext>
            </a:extLst>
          </p:cNvPr>
          <p:cNvSpPr/>
          <p:nvPr/>
        </p:nvSpPr>
        <p:spPr>
          <a:xfrm>
            <a:off x="6019086" y="5536284"/>
            <a:ext cx="5879000" cy="1077218"/>
          </a:xfrm>
          <a:prstGeom prst="rect">
            <a:avLst/>
          </a:prstGeom>
        </p:spPr>
        <p:txBody>
          <a:bodyPr wrap="square">
            <a:spAutoFit/>
          </a:bodyPr>
          <a:lstStyle/>
          <a:p>
            <a:pPr eaLnBrk="0" hangingPunct="0"/>
            <a:r>
              <a:rPr lang="de-DE" sz="3200" b="1" dirty="0">
                <a:solidFill>
                  <a:srgbClr val="008080"/>
                </a:solidFill>
                <a:latin typeface="Arial" charset="0"/>
              </a:rPr>
              <a:t>Erholung, Identität, Heimat, Sinn</a:t>
            </a:r>
          </a:p>
        </p:txBody>
      </p:sp>
      <p:pic>
        <p:nvPicPr>
          <p:cNvPr id="8" name="Grafik 7">
            <a:extLst>
              <a:ext uri="{FF2B5EF4-FFF2-40B4-BE49-F238E27FC236}">
                <a16:creationId xmlns:a16="http://schemas.microsoft.com/office/drawing/2014/main" xmlns="" id="{443A5BD9-EC51-477A-A7C5-377692F43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096" y="1176670"/>
            <a:ext cx="6088903" cy="4048473"/>
          </a:xfrm>
          <a:prstGeom prst="rect">
            <a:avLst/>
          </a:prstGeom>
        </p:spPr>
      </p:pic>
    </p:spTree>
    <p:extLst>
      <p:ext uri="{BB962C8B-B14F-4D97-AF65-F5344CB8AC3E}">
        <p14:creationId xmlns:p14="http://schemas.microsoft.com/office/powerpoint/2010/main" val="353355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xmlns="" id="{C9D6F6E3-AD5A-42AD-8054-97778693A890}"/>
              </a:ext>
            </a:extLst>
          </p:cNvPr>
          <p:cNvSpPr txBox="1"/>
          <p:nvPr/>
        </p:nvSpPr>
        <p:spPr>
          <a:xfrm>
            <a:off x="3561442" y="1129823"/>
            <a:ext cx="8160658" cy="461665"/>
          </a:xfrm>
          <a:prstGeom prst="rect">
            <a:avLst/>
          </a:prstGeom>
          <a:noFill/>
        </p:spPr>
        <p:txBody>
          <a:bodyPr wrap="square" rtlCol="0">
            <a:spAutoFit/>
          </a:bodyPr>
          <a:lstStyle/>
          <a:p>
            <a:endParaRPr lang="de-DE" sz="24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xmlns="" id="{DB3DAC7D-058D-499D-8BEC-24C47239FF79}"/>
              </a:ext>
            </a:extLst>
          </p:cNvPr>
          <p:cNvSpPr/>
          <p:nvPr/>
        </p:nvSpPr>
        <p:spPr>
          <a:xfrm>
            <a:off x="3118757" y="412143"/>
            <a:ext cx="8904513" cy="1446550"/>
          </a:xfrm>
          <a:prstGeom prst="rect">
            <a:avLst/>
          </a:prstGeom>
        </p:spPr>
        <p:txBody>
          <a:bodyPr wrap="square">
            <a:spAutoFit/>
          </a:bodyPr>
          <a:lstStyle/>
          <a:p>
            <a:pPr>
              <a:defRPr/>
            </a:pPr>
            <a:r>
              <a:rPr lang="de-DE" sz="3200" b="1" dirty="0">
                <a:solidFill>
                  <a:srgbClr val="FF0000"/>
                </a:solidFill>
                <a:latin typeface="Arial" panose="020B0604020202020204" pitchFamily="34" charset="0"/>
                <a:cs typeface="Arial" panose="020B0604020202020204" pitchFamily="34" charset="0"/>
              </a:rPr>
              <a:t>Das </a:t>
            </a:r>
            <a:r>
              <a:rPr lang="de-DE" sz="3200" b="1" dirty="0" err="1">
                <a:solidFill>
                  <a:srgbClr val="FF0000"/>
                </a:solidFill>
                <a:latin typeface="Arial" panose="020B0604020202020204" pitchFamily="34" charset="0"/>
                <a:cs typeface="Arial" panose="020B0604020202020204" pitchFamily="34" charset="0"/>
              </a:rPr>
              <a:t>Biodiversitätsmonitoring</a:t>
            </a:r>
            <a:r>
              <a:rPr lang="de-DE" sz="3200" b="1" dirty="0">
                <a:solidFill>
                  <a:srgbClr val="FF0000"/>
                </a:solidFill>
                <a:latin typeface="Arial" panose="020B0604020202020204" pitchFamily="34" charset="0"/>
                <a:cs typeface="Arial" panose="020B0604020202020204" pitchFamily="34" charset="0"/>
              </a:rPr>
              <a:t> Thurgau </a:t>
            </a:r>
          </a:p>
          <a:p>
            <a:pPr>
              <a:defRPr/>
            </a:pPr>
            <a:r>
              <a:rPr lang="de-DE" sz="3200" b="1" dirty="0">
                <a:solidFill>
                  <a:srgbClr val="FF0000"/>
                </a:solidFill>
                <a:latin typeface="Arial" panose="020B0604020202020204" pitchFamily="34" charset="0"/>
                <a:cs typeface="Arial" panose="020B0604020202020204" pitchFamily="34" charset="0"/>
              </a:rPr>
              <a:t>2009-2012/2013-2017</a:t>
            </a:r>
          </a:p>
          <a:p>
            <a:pPr>
              <a:defRPr/>
            </a:pPr>
            <a:endParaRPr lang="de-DE" sz="2400" dirty="0">
              <a:solidFill>
                <a:srgbClr val="D73D19"/>
              </a:solidFill>
              <a:latin typeface="+mj-lt"/>
            </a:endParaRPr>
          </a:p>
        </p:txBody>
      </p:sp>
      <p:sp>
        <p:nvSpPr>
          <p:cNvPr id="2" name="Textfeld 1">
            <a:extLst>
              <a:ext uri="{FF2B5EF4-FFF2-40B4-BE49-F238E27FC236}">
                <a16:creationId xmlns:a16="http://schemas.microsoft.com/office/drawing/2014/main" xmlns="" id="{7586EFFC-513A-4E98-84A5-D1325CCFE402}"/>
              </a:ext>
            </a:extLst>
          </p:cNvPr>
          <p:cNvSpPr txBox="1"/>
          <p:nvPr/>
        </p:nvSpPr>
        <p:spPr>
          <a:xfrm>
            <a:off x="3112782" y="1595021"/>
            <a:ext cx="8717643" cy="5262979"/>
          </a:xfrm>
          <a:prstGeom prst="rect">
            <a:avLst/>
          </a:prstGeom>
          <a:noFill/>
        </p:spPr>
        <p:txBody>
          <a:bodyPr wrap="square" rtlCol="0">
            <a:spAutoFit/>
          </a:bodyPr>
          <a:lstStyle/>
          <a:p>
            <a:r>
              <a:rPr lang="de-CH" sz="2800" b="1" dirty="0"/>
              <a:t>Fazit: geringe </a:t>
            </a:r>
            <a:r>
              <a:rPr lang="de-CH" sz="2800" b="1" dirty="0">
                <a:solidFill>
                  <a:srgbClr val="00B050"/>
                </a:solidFill>
              </a:rPr>
              <a:t>Verbesserung</a:t>
            </a:r>
            <a:r>
              <a:rPr lang="de-CH" sz="2800" b="1" dirty="0"/>
              <a:t> </a:t>
            </a:r>
          </a:p>
          <a:p>
            <a:r>
              <a:rPr lang="de-CH" sz="2800" b="1" dirty="0"/>
              <a:t>(Ausnahme: </a:t>
            </a:r>
            <a:r>
              <a:rPr lang="de-CH" sz="2800" b="1" dirty="0">
                <a:solidFill>
                  <a:srgbClr val="FF0000"/>
                </a:solidFill>
              </a:rPr>
              <a:t>Magerzeiger</a:t>
            </a:r>
            <a:r>
              <a:rPr lang="de-CH" sz="2800" b="1" dirty="0"/>
              <a:t> und </a:t>
            </a:r>
            <a:r>
              <a:rPr lang="de-CH" sz="2800" b="1" dirty="0">
                <a:solidFill>
                  <a:srgbClr val="FF0000"/>
                </a:solidFill>
              </a:rPr>
              <a:t>Vögel im Siedlungsraum</a:t>
            </a:r>
            <a:r>
              <a:rPr lang="de-CH" sz="2800" b="1" dirty="0"/>
              <a:t>)</a:t>
            </a:r>
          </a:p>
          <a:p>
            <a:r>
              <a:rPr lang="de-CH" sz="2800" b="1" dirty="0"/>
              <a:t> </a:t>
            </a:r>
          </a:p>
          <a:p>
            <a:r>
              <a:rPr lang="de-CH" sz="2800" b="1" dirty="0"/>
              <a:t>Aber:</a:t>
            </a:r>
          </a:p>
          <a:p>
            <a:r>
              <a:rPr lang="de-CH" sz="2800" b="1" dirty="0"/>
              <a:t>     </a:t>
            </a:r>
            <a:r>
              <a:rPr lang="de-CH" sz="2800" b="1" dirty="0">
                <a:solidFill>
                  <a:srgbClr val="FF0000"/>
                </a:solidFill>
              </a:rPr>
              <a:t>Die grossen Verluste haben vor 2009 stattgefunden!</a:t>
            </a:r>
          </a:p>
          <a:p>
            <a:r>
              <a:rPr lang="de-CH" sz="2800" b="1" dirty="0"/>
              <a:t>     (</a:t>
            </a:r>
            <a:r>
              <a:rPr lang="de-CH" sz="2800" b="1" dirty="0" err="1"/>
              <a:t>zB</a:t>
            </a:r>
            <a:r>
              <a:rPr lang="de-CH" sz="2800" b="1" dirty="0"/>
              <a:t> 75% Verluste Insekten gemessen innert 27 J.)</a:t>
            </a:r>
          </a:p>
          <a:p>
            <a:r>
              <a:rPr lang="de-CH" sz="2800" b="1" dirty="0"/>
              <a:t>     </a:t>
            </a:r>
            <a:r>
              <a:rPr lang="de-CH" sz="2800" b="1" dirty="0">
                <a:solidFill>
                  <a:srgbClr val="00B050"/>
                </a:solidFill>
              </a:rPr>
              <a:t>LEK-Vernetzungsgebiete</a:t>
            </a:r>
            <a:r>
              <a:rPr lang="de-CH" sz="2800" b="1" dirty="0"/>
              <a:t> und </a:t>
            </a:r>
            <a:r>
              <a:rPr lang="de-CH" sz="2800" b="1" dirty="0">
                <a:solidFill>
                  <a:srgbClr val="00B050"/>
                </a:solidFill>
              </a:rPr>
              <a:t>Waldreservate</a:t>
            </a:r>
            <a:r>
              <a:rPr lang="de-CH" sz="2800" b="1" dirty="0"/>
              <a:t> weisen</a:t>
            </a:r>
          </a:p>
          <a:p>
            <a:r>
              <a:rPr lang="de-CH" sz="2800" b="1" dirty="0"/>
              <a:t>      eine deutlich bessere Biodiversität auf</a:t>
            </a:r>
          </a:p>
          <a:p>
            <a:r>
              <a:rPr lang="de-CH" sz="2800" b="1" dirty="0"/>
              <a:t>     Massnahmen bewirken etwas!</a:t>
            </a:r>
          </a:p>
          <a:p>
            <a:r>
              <a:rPr lang="de-CH" sz="2800" b="1" dirty="0"/>
              <a:t>     Aktionsplan Biodiversität des Bundes  </a:t>
            </a:r>
          </a:p>
          <a:p>
            <a:r>
              <a:rPr lang="de-CH" sz="2800" b="1" dirty="0"/>
              <a:t>     VI Biodiversität Thurgau!</a:t>
            </a:r>
          </a:p>
          <a:p>
            <a:endParaRPr lang="de-CH" sz="2800" b="1" dirty="0"/>
          </a:p>
        </p:txBody>
      </p:sp>
      <p:cxnSp>
        <p:nvCxnSpPr>
          <p:cNvPr id="9" name="Gerade Verbindung mit Pfeil 8">
            <a:extLst>
              <a:ext uri="{FF2B5EF4-FFF2-40B4-BE49-F238E27FC236}">
                <a16:creationId xmlns:a16="http://schemas.microsoft.com/office/drawing/2014/main" xmlns="" id="{40FE4820-072F-4FF5-AEEF-F765B3778958}"/>
              </a:ext>
            </a:extLst>
          </p:cNvPr>
          <p:cNvCxnSpPr/>
          <p:nvPr/>
        </p:nvCxnSpPr>
        <p:spPr>
          <a:xfrm>
            <a:off x="3198584" y="6146800"/>
            <a:ext cx="3628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xmlns="" id="{7D731EC0-28FD-4C83-BEED-9E053F4CDA0E}"/>
              </a:ext>
            </a:extLst>
          </p:cNvPr>
          <p:cNvCxnSpPr/>
          <p:nvPr/>
        </p:nvCxnSpPr>
        <p:spPr>
          <a:xfrm>
            <a:off x="3198584" y="3615871"/>
            <a:ext cx="3628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xmlns="" id="{0AFD5B56-4CBD-4280-A030-61A649935547}"/>
              </a:ext>
            </a:extLst>
          </p:cNvPr>
          <p:cNvCxnSpPr/>
          <p:nvPr/>
        </p:nvCxnSpPr>
        <p:spPr>
          <a:xfrm>
            <a:off x="3198584" y="4429286"/>
            <a:ext cx="3628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xmlns="" id="{90E652FB-04B9-4763-A6A4-96A5195A9618}"/>
              </a:ext>
            </a:extLst>
          </p:cNvPr>
          <p:cNvCxnSpPr/>
          <p:nvPr/>
        </p:nvCxnSpPr>
        <p:spPr>
          <a:xfrm>
            <a:off x="3198584" y="5266871"/>
            <a:ext cx="3628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xmlns="" id="{6B8E42A5-1A08-4D7D-BB99-F1759F5725BD}"/>
              </a:ext>
            </a:extLst>
          </p:cNvPr>
          <p:cNvCxnSpPr/>
          <p:nvPr/>
        </p:nvCxnSpPr>
        <p:spPr>
          <a:xfrm>
            <a:off x="3198584" y="5729514"/>
            <a:ext cx="3628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xmlns="" id="{D1C8BCD5-E781-46A5-9C1C-EFEFCC4B3B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9116" y="0"/>
            <a:ext cx="2275816" cy="2090057"/>
          </a:xfrm>
          <a:prstGeom prst="rect">
            <a:avLst/>
          </a:prstGeom>
        </p:spPr>
      </p:pic>
      <p:pic>
        <p:nvPicPr>
          <p:cNvPr id="8" name="Grafik 7">
            <a:extLst>
              <a:ext uri="{FF2B5EF4-FFF2-40B4-BE49-F238E27FC236}">
                <a16:creationId xmlns:a16="http://schemas.microsoft.com/office/drawing/2014/main" xmlns="" id="{2C93D388-DCA0-4DD5-A87D-F4F86DD8E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141" y="2212095"/>
            <a:ext cx="2275816" cy="2202677"/>
          </a:xfrm>
          <a:prstGeom prst="rect">
            <a:avLst/>
          </a:prstGeom>
        </p:spPr>
      </p:pic>
      <p:pic>
        <p:nvPicPr>
          <p:cNvPr id="17" name="Grafik 16">
            <a:extLst>
              <a:ext uri="{FF2B5EF4-FFF2-40B4-BE49-F238E27FC236}">
                <a16:creationId xmlns:a16="http://schemas.microsoft.com/office/drawing/2014/main" xmlns="" id="{F6DC73B4-4682-4ABE-9813-A04E1C746E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3141" y="4536810"/>
            <a:ext cx="2275816" cy="2212965"/>
          </a:xfrm>
          <a:prstGeom prst="rect">
            <a:avLst/>
          </a:prstGeom>
        </p:spPr>
      </p:pic>
    </p:spTree>
    <p:extLst>
      <p:ext uri="{BB962C8B-B14F-4D97-AF65-F5344CB8AC3E}">
        <p14:creationId xmlns:p14="http://schemas.microsoft.com/office/powerpoint/2010/main" val="2302890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A3260FB5-0A85-49CD-B02B-7CF28D8981E8}"/>
              </a:ext>
            </a:extLst>
          </p:cNvPr>
          <p:cNvSpPr/>
          <p:nvPr/>
        </p:nvSpPr>
        <p:spPr>
          <a:xfrm>
            <a:off x="635000" y="550920"/>
            <a:ext cx="11099800" cy="5693866"/>
          </a:xfrm>
          <a:prstGeom prst="rect">
            <a:avLst/>
          </a:prstGeom>
        </p:spPr>
        <p:txBody>
          <a:bodyPr wrap="square">
            <a:spAutoFit/>
          </a:bodyPr>
          <a:lstStyle/>
          <a:p>
            <a:r>
              <a:rPr lang="de-CH" sz="3200" b="1" dirty="0">
                <a:solidFill>
                  <a:srgbClr val="C00000"/>
                </a:solidFill>
              </a:rPr>
              <a:t>Thurgauer Volksinitiative Biodiversität</a:t>
            </a:r>
            <a:r>
              <a:rPr lang="de-CH" sz="3200" dirty="0">
                <a:solidFill>
                  <a:srgbClr val="C00000"/>
                </a:solidFill>
              </a:rPr>
              <a:t>  </a:t>
            </a:r>
            <a:r>
              <a:rPr lang="de-CH" sz="2400" b="1" dirty="0"/>
              <a:t>Initiativtext (als allg. Anregung)</a:t>
            </a:r>
            <a:endParaRPr lang="de-CH" sz="2400" dirty="0"/>
          </a:p>
          <a:p>
            <a:r>
              <a:rPr lang="de-CH" sz="2400" b="1" dirty="0"/>
              <a:t> </a:t>
            </a:r>
            <a:r>
              <a:rPr lang="de-CH" b="1" dirty="0"/>
              <a:t> </a:t>
            </a:r>
            <a:r>
              <a:rPr lang="de-CH" sz="2800" b="1" dirty="0"/>
              <a:t> </a:t>
            </a:r>
            <a:endParaRPr lang="de-CH" sz="2800" dirty="0"/>
          </a:p>
          <a:p>
            <a:r>
              <a:rPr lang="de-CH" sz="2800" b="1" dirty="0"/>
              <a:t>Das Natur- </a:t>
            </a:r>
            <a:r>
              <a:rPr lang="de-CH" sz="2800" b="1"/>
              <a:t>und Heimatschutzgesetz </a:t>
            </a:r>
            <a:r>
              <a:rPr lang="de-CH" sz="2800" b="1" dirty="0"/>
              <a:t>des Kantons Thurgau (NHG - 450.1) ist mit dem Begriff Biodiversität zu ergänzen, sowie mit den Aufträgen, dass der Kanton Thurgau </a:t>
            </a:r>
            <a:endParaRPr lang="de-CH" sz="2800" dirty="0"/>
          </a:p>
          <a:p>
            <a:r>
              <a:rPr lang="de-CH" sz="2800" b="1" dirty="0"/>
              <a:t> </a:t>
            </a:r>
            <a:endParaRPr lang="de-CH" sz="2800" dirty="0"/>
          </a:p>
          <a:p>
            <a:r>
              <a:rPr lang="de-CH" sz="2800" b="1" dirty="0"/>
              <a:t>- die biologische Vielfalt (Biodiversität) gezielt und wirkungsvoll fördert,</a:t>
            </a:r>
            <a:endParaRPr lang="de-CH" sz="2800" dirty="0"/>
          </a:p>
          <a:p>
            <a:r>
              <a:rPr lang="de-CH" sz="2800" b="1" dirty="0"/>
              <a:t> </a:t>
            </a:r>
            <a:endParaRPr lang="de-CH" sz="2800" dirty="0"/>
          </a:p>
          <a:p>
            <a:r>
              <a:rPr lang="de-CH" sz="2800" b="1" dirty="0"/>
              <a:t>- eine kantonale Biodiversitätsstrategie entwickelt  </a:t>
            </a:r>
            <a:endParaRPr lang="de-CH" sz="2800" dirty="0"/>
          </a:p>
          <a:p>
            <a:r>
              <a:rPr lang="de-CH" sz="2800" dirty="0"/>
              <a:t> </a:t>
            </a:r>
          </a:p>
          <a:p>
            <a:r>
              <a:rPr lang="de-CH" sz="2800" b="1" dirty="0"/>
              <a:t>- und zu ihrer Umsetzung jährlich 3 bis 5 Millionen Franken zusätzlich zur Verfügung stellt.</a:t>
            </a:r>
            <a:endParaRPr lang="de-CH" sz="2800" dirty="0"/>
          </a:p>
          <a:p>
            <a:endParaRPr lang="de-CH" sz="2400" dirty="0"/>
          </a:p>
        </p:txBody>
      </p:sp>
    </p:spTree>
    <p:extLst>
      <p:ext uri="{BB962C8B-B14F-4D97-AF65-F5344CB8AC3E}">
        <p14:creationId xmlns:p14="http://schemas.microsoft.com/office/powerpoint/2010/main" val="647910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xmlns="" id="{C111DDEE-3B1F-443D-A766-A4527B2B3555}"/>
              </a:ext>
            </a:extLst>
          </p:cNvPr>
          <p:cNvSpPr txBox="1"/>
          <p:nvPr/>
        </p:nvSpPr>
        <p:spPr>
          <a:xfrm>
            <a:off x="4076700" y="2247900"/>
            <a:ext cx="1905000" cy="369332"/>
          </a:xfrm>
          <a:prstGeom prst="rect">
            <a:avLst/>
          </a:prstGeom>
          <a:noFill/>
        </p:spPr>
        <p:txBody>
          <a:bodyPr wrap="square" rtlCol="0">
            <a:spAutoFit/>
          </a:bodyPr>
          <a:lstStyle/>
          <a:p>
            <a:endParaRPr lang="de-CH" dirty="0"/>
          </a:p>
        </p:txBody>
      </p:sp>
      <p:sp>
        <p:nvSpPr>
          <p:cNvPr id="6" name="Textfeld 5">
            <a:extLst>
              <a:ext uri="{FF2B5EF4-FFF2-40B4-BE49-F238E27FC236}">
                <a16:creationId xmlns:a16="http://schemas.microsoft.com/office/drawing/2014/main" xmlns="" id="{9627B6B8-768B-44F4-B828-9D4EEFBBE53C}"/>
              </a:ext>
            </a:extLst>
          </p:cNvPr>
          <p:cNvSpPr txBox="1"/>
          <p:nvPr/>
        </p:nvSpPr>
        <p:spPr>
          <a:xfrm>
            <a:off x="4229100" y="2400300"/>
            <a:ext cx="1905000" cy="369332"/>
          </a:xfrm>
          <a:prstGeom prst="rect">
            <a:avLst/>
          </a:prstGeom>
          <a:noFill/>
        </p:spPr>
        <p:txBody>
          <a:bodyPr wrap="square" rtlCol="0">
            <a:spAutoFit/>
          </a:bodyPr>
          <a:lstStyle/>
          <a:p>
            <a:endParaRPr lang="de-CH" dirty="0"/>
          </a:p>
        </p:txBody>
      </p:sp>
      <p:sp>
        <p:nvSpPr>
          <p:cNvPr id="7" name="Textfeld 6">
            <a:extLst>
              <a:ext uri="{FF2B5EF4-FFF2-40B4-BE49-F238E27FC236}">
                <a16:creationId xmlns:a16="http://schemas.microsoft.com/office/drawing/2014/main" xmlns="" id="{4DB673E8-0F59-4A45-A996-DEFC11BE4C2D}"/>
              </a:ext>
            </a:extLst>
          </p:cNvPr>
          <p:cNvSpPr txBox="1"/>
          <p:nvPr/>
        </p:nvSpPr>
        <p:spPr>
          <a:xfrm rot="21423921">
            <a:off x="1281455" y="1927831"/>
            <a:ext cx="6223000" cy="1200329"/>
          </a:xfrm>
          <a:prstGeom prst="rect">
            <a:avLst/>
          </a:prstGeom>
          <a:noFill/>
          <a:ln>
            <a:solidFill>
              <a:srgbClr val="00B050"/>
            </a:solidFill>
          </a:ln>
        </p:spPr>
        <p:txBody>
          <a:bodyPr wrap="square" rtlCol="0">
            <a:spAutoFit/>
          </a:bodyPr>
          <a:lstStyle/>
          <a:p>
            <a:r>
              <a:rPr lang="de-CH" sz="2400" b="1" dirty="0">
                <a:latin typeface="Arial" panose="020B0604020202020204" pitchFamily="34" charset="0"/>
                <a:cs typeface="Arial" panose="020B0604020202020204" pitchFamily="34" charset="0"/>
              </a:rPr>
              <a:t>Allgemeine Anregung: Gestaltungsmöglichkeit für vorberatende Kommission, Verwaltung, Grosser Rat</a:t>
            </a:r>
          </a:p>
        </p:txBody>
      </p:sp>
      <p:sp>
        <p:nvSpPr>
          <p:cNvPr id="8" name="Textfeld 7">
            <a:extLst>
              <a:ext uri="{FF2B5EF4-FFF2-40B4-BE49-F238E27FC236}">
                <a16:creationId xmlns:a16="http://schemas.microsoft.com/office/drawing/2014/main" xmlns="" id="{CD48A11F-8BF4-4ABF-9A11-113336DEDA9E}"/>
              </a:ext>
            </a:extLst>
          </p:cNvPr>
          <p:cNvSpPr txBox="1"/>
          <p:nvPr/>
        </p:nvSpPr>
        <p:spPr>
          <a:xfrm>
            <a:off x="698500" y="495300"/>
            <a:ext cx="6832600" cy="523220"/>
          </a:xfrm>
          <a:prstGeom prst="rect">
            <a:avLst/>
          </a:prstGeom>
          <a:noFill/>
        </p:spPr>
        <p:txBody>
          <a:bodyPr wrap="square" rtlCol="0">
            <a:spAutoFit/>
          </a:bodyPr>
          <a:lstStyle/>
          <a:p>
            <a:r>
              <a:rPr lang="de-CH" sz="2800" b="1" dirty="0">
                <a:solidFill>
                  <a:srgbClr val="C00000"/>
                </a:solidFill>
                <a:latin typeface="Arial" panose="020B0604020202020204" pitchFamily="34" charset="0"/>
                <a:cs typeface="Arial" panose="020B0604020202020204" pitchFamily="34" charset="0"/>
              </a:rPr>
              <a:t>Erklärungen zum Initiativtext</a:t>
            </a:r>
          </a:p>
        </p:txBody>
      </p:sp>
      <p:sp>
        <p:nvSpPr>
          <p:cNvPr id="9" name="Textfeld 8">
            <a:extLst>
              <a:ext uri="{FF2B5EF4-FFF2-40B4-BE49-F238E27FC236}">
                <a16:creationId xmlns:a16="http://schemas.microsoft.com/office/drawing/2014/main" xmlns="" id="{8A1ADB8A-D61D-4D87-9300-51947D5E1E57}"/>
              </a:ext>
            </a:extLst>
          </p:cNvPr>
          <p:cNvSpPr txBox="1"/>
          <p:nvPr/>
        </p:nvSpPr>
        <p:spPr>
          <a:xfrm rot="276589">
            <a:off x="228602" y="3502156"/>
            <a:ext cx="6057900" cy="830997"/>
          </a:xfrm>
          <a:prstGeom prst="rect">
            <a:avLst/>
          </a:prstGeom>
          <a:noFill/>
          <a:ln>
            <a:solidFill>
              <a:srgbClr val="00B050"/>
            </a:solidFill>
          </a:ln>
        </p:spPr>
        <p:txBody>
          <a:bodyPr wrap="square" rtlCol="0">
            <a:spAutoFit/>
          </a:bodyPr>
          <a:lstStyle/>
          <a:p>
            <a:r>
              <a:rPr lang="de-CH" sz="2400" b="1" dirty="0">
                <a:latin typeface="Arial" panose="020B0604020202020204" pitchFamily="34" charset="0"/>
                <a:cs typeface="Arial" panose="020B0604020202020204" pitchFamily="34" charset="0"/>
              </a:rPr>
              <a:t>«Biodiversität» kommt heute im NHG Thurgau nicht vor!</a:t>
            </a:r>
          </a:p>
        </p:txBody>
      </p:sp>
      <p:sp>
        <p:nvSpPr>
          <p:cNvPr id="10" name="Textfeld 9">
            <a:extLst>
              <a:ext uri="{FF2B5EF4-FFF2-40B4-BE49-F238E27FC236}">
                <a16:creationId xmlns:a16="http://schemas.microsoft.com/office/drawing/2014/main" xmlns="" id="{802CE858-4FCF-4FD9-BC20-1CB2B949E920}"/>
              </a:ext>
            </a:extLst>
          </p:cNvPr>
          <p:cNvSpPr txBox="1"/>
          <p:nvPr/>
        </p:nvSpPr>
        <p:spPr>
          <a:xfrm rot="605119">
            <a:off x="6644303" y="782885"/>
            <a:ext cx="5184605" cy="1200329"/>
          </a:xfrm>
          <a:prstGeom prst="rect">
            <a:avLst/>
          </a:prstGeom>
          <a:noFill/>
          <a:ln>
            <a:solidFill>
              <a:srgbClr val="00B050"/>
            </a:solidFill>
          </a:ln>
        </p:spPr>
        <p:txBody>
          <a:bodyPr wrap="square" rtlCol="0">
            <a:spAutoFit/>
          </a:bodyPr>
          <a:lstStyle/>
          <a:p>
            <a:r>
              <a:rPr lang="de-CH" sz="2400" b="1" dirty="0">
                <a:latin typeface="Arial" panose="020B0604020202020204" pitchFamily="34" charset="0"/>
                <a:cs typeface="Arial" panose="020B0604020202020204" pitchFamily="34" charset="0"/>
              </a:rPr>
              <a:t>Kantonale Biodiversitäts-strategie: siehe SG! (Grundsätze und viele konkrete Massnahmen)</a:t>
            </a:r>
          </a:p>
        </p:txBody>
      </p:sp>
      <p:sp>
        <p:nvSpPr>
          <p:cNvPr id="2" name="Textfeld 1">
            <a:extLst>
              <a:ext uri="{FF2B5EF4-FFF2-40B4-BE49-F238E27FC236}">
                <a16:creationId xmlns:a16="http://schemas.microsoft.com/office/drawing/2014/main" xmlns="" id="{A7959446-9C08-4A64-99CD-8E96A899B5D7}"/>
              </a:ext>
            </a:extLst>
          </p:cNvPr>
          <p:cNvSpPr txBox="1"/>
          <p:nvPr/>
        </p:nvSpPr>
        <p:spPr>
          <a:xfrm rot="21307615">
            <a:off x="454193" y="4885429"/>
            <a:ext cx="6105092" cy="1631216"/>
          </a:xfrm>
          <a:prstGeom prst="rect">
            <a:avLst/>
          </a:prstGeom>
          <a:noFill/>
          <a:ln>
            <a:solidFill>
              <a:srgbClr val="00B050"/>
            </a:solidFill>
          </a:ln>
        </p:spPr>
        <p:txBody>
          <a:bodyPr wrap="square" rtlCol="0">
            <a:spAutoFit/>
          </a:bodyPr>
          <a:lstStyle/>
          <a:p>
            <a:r>
              <a:rPr lang="de-CH" sz="2800" b="1" dirty="0">
                <a:solidFill>
                  <a:srgbClr val="C00000"/>
                </a:solidFill>
                <a:latin typeface="Arial" panose="020B0604020202020204" pitchFamily="34" charset="0"/>
                <a:cs typeface="Arial" panose="020B0604020202020204" pitchFamily="34" charset="0"/>
              </a:rPr>
              <a:t>Aktionsplan Biodiversität Schweiz</a:t>
            </a:r>
            <a:r>
              <a:rPr lang="de-CH" sz="2400" b="1" dirty="0">
                <a:latin typeface="Arial" panose="020B0604020202020204" pitchFamily="34" charset="0"/>
                <a:cs typeface="Arial" panose="020B0604020202020204" pitchFamily="34" charset="0"/>
              </a:rPr>
              <a:t>: 26 Massnahmen, die der Bund finanziert. Voraussetzung:  Beteiligung ½ Bund, ½ Kanton</a:t>
            </a:r>
          </a:p>
        </p:txBody>
      </p:sp>
      <p:sp>
        <p:nvSpPr>
          <p:cNvPr id="3" name="Textfeld 2">
            <a:extLst>
              <a:ext uri="{FF2B5EF4-FFF2-40B4-BE49-F238E27FC236}">
                <a16:creationId xmlns:a16="http://schemas.microsoft.com/office/drawing/2014/main" xmlns="" id="{C97204CD-5B91-4F04-A20A-450496093012}"/>
              </a:ext>
            </a:extLst>
          </p:cNvPr>
          <p:cNvSpPr txBox="1"/>
          <p:nvPr/>
        </p:nvSpPr>
        <p:spPr>
          <a:xfrm rot="424102">
            <a:off x="6969792" y="3411523"/>
            <a:ext cx="4533625" cy="1569660"/>
          </a:xfrm>
          <a:prstGeom prst="rect">
            <a:avLst/>
          </a:prstGeom>
          <a:noFill/>
          <a:ln>
            <a:solidFill>
              <a:srgbClr val="FF0000"/>
            </a:solidFill>
          </a:ln>
        </p:spPr>
        <p:txBody>
          <a:bodyPr wrap="square" rtlCol="0">
            <a:spAutoFit/>
          </a:bodyPr>
          <a:lstStyle/>
          <a:p>
            <a:r>
              <a:rPr lang="de-CH" sz="2400" b="1" dirty="0">
                <a:latin typeface="Arial" panose="020B0604020202020204" pitchFamily="34" charset="0"/>
                <a:cs typeface="Arial" panose="020B0604020202020204" pitchFamily="34" charset="0"/>
              </a:rPr>
              <a:t>Personelle Ressourcen: Projektbeiträge reichen nicht, es braucht zur Umsetzung auch Manpower im ARE TG!</a:t>
            </a:r>
          </a:p>
        </p:txBody>
      </p:sp>
      <p:sp>
        <p:nvSpPr>
          <p:cNvPr id="11" name="Textfeld 10">
            <a:extLst>
              <a:ext uri="{FF2B5EF4-FFF2-40B4-BE49-F238E27FC236}">
                <a16:creationId xmlns:a16="http://schemas.microsoft.com/office/drawing/2014/main" xmlns="" id="{61E34D60-95BA-4551-B7D9-45EBC48B14BF}"/>
              </a:ext>
            </a:extLst>
          </p:cNvPr>
          <p:cNvSpPr txBox="1"/>
          <p:nvPr/>
        </p:nvSpPr>
        <p:spPr>
          <a:xfrm rot="21250004">
            <a:off x="7563975" y="5549318"/>
            <a:ext cx="3612821" cy="830997"/>
          </a:xfrm>
          <a:prstGeom prst="rect">
            <a:avLst/>
          </a:prstGeom>
          <a:noFill/>
          <a:ln>
            <a:solidFill>
              <a:srgbClr val="FF0000"/>
            </a:solidFill>
          </a:ln>
        </p:spPr>
        <p:txBody>
          <a:bodyPr wrap="square" rtlCol="0">
            <a:spAutoFit/>
          </a:bodyPr>
          <a:lstStyle/>
          <a:p>
            <a:r>
              <a:rPr lang="de-CH" sz="2400" b="1" dirty="0">
                <a:latin typeface="Arial" panose="020B0604020202020204" pitchFamily="34" charset="0"/>
                <a:cs typeface="Arial" panose="020B0604020202020204" pitchFamily="34" charset="0"/>
              </a:rPr>
              <a:t>Befristung auf 12 Jahre oder 48 </a:t>
            </a:r>
            <a:r>
              <a:rPr lang="de-CH" sz="2400" b="1" dirty="0" err="1">
                <a:latin typeface="Arial" panose="020B0604020202020204" pitchFamily="34" charset="0"/>
                <a:cs typeface="Arial" panose="020B0604020202020204" pitchFamily="34" charset="0"/>
              </a:rPr>
              <a:t>Mio</a:t>
            </a:r>
            <a:endParaRPr lang="de-CH"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00501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710</Words>
  <Application>Microsoft Office PowerPoint</Application>
  <PresentationFormat>Benutzerdefiniert</PresentationFormat>
  <Paragraphs>129</Paragraphs>
  <Slides>23</Slides>
  <Notes>1</Notes>
  <HiddenSlides>0</HiddenSlides>
  <MMClips>0</MMClips>
  <ScaleCrop>false</ScaleCrop>
  <HeadingPairs>
    <vt:vector size="4" baseType="variant">
      <vt:variant>
        <vt:lpstr>Design</vt:lpstr>
      </vt:variant>
      <vt:variant>
        <vt:i4>1</vt:i4>
      </vt:variant>
      <vt:variant>
        <vt:lpstr>Folientitel</vt:lpstr>
      </vt:variant>
      <vt:variant>
        <vt:i4>23</vt:i4>
      </vt:variant>
    </vt:vector>
  </HeadingPairs>
  <TitlesOfParts>
    <vt:vector size="24" baseType="lpstr">
      <vt:lpstr>Office</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Toni Kappeler</dc:creator>
  <cp:lastModifiedBy>admin</cp:lastModifiedBy>
  <cp:revision>73</cp:revision>
  <dcterms:created xsi:type="dcterms:W3CDTF">2018-12-11T16:56:26Z</dcterms:created>
  <dcterms:modified xsi:type="dcterms:W3CDTF">2019-04-16T13:28:41Z</dcterms:modified>
</cp:coreProperties>
</file>